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1" r:id="rId4"/>
    <p:sldId id="308" r:id="rId5"/>
    <p:sldId id="309" r:id="rId6"/>
    <p:sldId id="310" r:id="rId7"/>
    <p:sldId id="311" r:id="rId8"/>
    <p:sldId id="307" r:id="rId9"/>
    <p:sldId id="282" r:id="rId10"/>
    <p:sldId id="289" r:id="rId11"/>
    <p:sldId id="290" r:id="rId12"/>
    <p:sldId id="291" r:id="rId13"/>
    <p:sldId id="298" r:id="rId14"/>
    <p:sldId id="288" r:id="rId15"/>
    <p:sldId id="258" r:id="rId16"/>
    <p:sldId id="259" r:id="rId17"/>
    <p:sldId id="260" r:id="rId18"/>
    <p:sldId id="277" r:id="rId19"/>
    <p:sldId id="300" r:id="rId20"/>
    <p:sldId id="301" r:id="rId21"/>
    <p:sldId id="299" r:id="rId22"/>
    <p:sldId id="275" r:id="rId23"/>
    <p:sldId id="276" r:id="rId24"/>
    <p:sldId id="273" r:id="rId25"/>
    <p:sldId id="274" r:id="rId26"/>
    <p:sldId id="314" r:id="rId27"/>
    <p:sldId id="302" r:id="rId28"/>
    <p:sldId id="315" r:id="rId29"/>
    <p:sldId id="316" r:id="rId30"/>
  </p:sldIdLst>
  <p:sldSz cx="9144000" cy="6858000" type="screen4x3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 indent="2286000">
      <a:defRPr>
        <a:latin typeface="Arial"/>
        <a:ea typeface="Arial"/>
        <a:cs typeface="Arial"/>
        <a:sym typeface="Arial"/>
      </a:defRPr>
    </a:lvl6pPr>
    <a:lvl7pPr indent="2743200">
      <a:defRPr>
        <a:latin typeface="Arial"/>
        <a:ea typeface="Arial"/>
        <a:cs typeface="Arial"/>
        <a:sym typeface="Arial"/>
      </a:defRPr>
    </a:lvl7pPr>
    <a:lvl8pPr indent="3200400">
      <a:defRPr>
        <a:latin typeface="Arial"/>
        <a:ea typeface="Arial"/>
        <a:cs typeface="Arial"/>
        <a:sym typeface="Arial"/>
      </a:defRPr>
    </a:lvl8pPr>
    <a:lvl9pPr indent="3657600"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767602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42222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241" cy="5257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37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76920" y="1600200"/>
            <a:ext cx="6589081" cy="5257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76920" y="1600200"/>
            <a:ext cx="6589081" cy="5257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57200" y="91801"/>
            <a:ext cx="8229241" cy="15083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57200" y="1600198"/>
            <a:ext cx="8229241" cy="5257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241" cy="5257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5257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457200" y="92159"/>
            <a:ext cx="8229241" cy="69901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42222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5257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91801"/>
            <a:ext cx="8229241" cy="15083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 dirty="0" err="1"/>
              <a:t>Texto</a:t>
            </a:r>
            <a:r>
              <a:rPr dirty="0"/>
              <a:t> do </a:t>
            </a:r>
            <a:r>
              <a:rPr dirty="0" err="1"/>
              <a:t>Título</a:t>
            </a:r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57200" y="1600198"/>
            <a:ext cx="8229241" cy="5257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42222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241" cy="42222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42222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241" cy="5257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7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76920" y="1600200"/>
            <a:ext cx="6589081" cy="5257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76920" y="1600200"/>
            <a:ext cx="6589081" cy="5257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91801"/>
            <a:ext cx="8229241" cy="15083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57200" y="1600198"/>
            <a:ext cx="8229241" cy="5257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241" cy="5257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5257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457200" y="92159"/>
            <a:ext cx="8229241" cy="69901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5257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42222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5257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42222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241" cy="42222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42222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241" cy="5257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105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76920" y="1600200"/>
            <a:ext cx="6589081" cy="5257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76920" y="1600200"/>
            <a:ext cx="6589081" cy="5257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Cinco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457200" y="92159"/>
            <a:ext cx="8229241" cy="699012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42222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5257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15800" cy="42222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508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t>Texto do Título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241" cy="42222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indent="0" algn="l"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Cinco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 defTabSz="4572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algn="ctr" defTabSz="457200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1pPr>
      <a:lvl2pPr indent="457200" algn="ctr" defTabSz="457200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2pPr>
      <a:lvl3pPr indent="914400" algn="ctr" defTabSz="457200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3pPr>
      <a:lvl4pPr indent="1371600" algn="ctr" defTabSz="457200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4pPr>
      <a:lvl5pPr indent="1828800" algn="ctr" defTabSz="457200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5pPr>
      <a:lvl6pPr indent="2286000" algn="ctr" defTabSz="457200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6pPr>
      <a:lvl7pPr indent="2743200" algn="ctr" defTabSz="457200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7pPr>
      <a:lvl8pPr indent="3200400" algn="ctr" defTabSz="457200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8pPr>
      <a:lvl9pPr indent="3657600" algn="ctr" defTabSz="457200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9315" y="2143116"/>
            <a:ext cx="3542885" cy="864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OBSERVAÇÕES PARA APLICAÇÃO DOS RECURSOS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911" y="1340768"/>
            <a:ext cx="8229241" cy="5257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recursos recebidos do Fundo Nacional de Assistência Social devem ser aplicados, observando: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normas do Direito Financeiro (Lei nº 4.320/64);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finalidade estabelecida pela NOB/SUAS (Resolução CNAS nº 33 de 12/12/2012 e Portarias MDS nº 440 e 442); A Tipificação Nacional de Serviços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socioassistenciais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(Resolução nº 109 de 11/11/2009);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relação direta dos serviços adquiridos com a “finalidade” estabelecida pela União e quanto ao cumprimento do “objetivo”;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Cadernos de Orientações (CRAS, CREAS, IGDSUAS, etc.); e As orientações no sítio do MDS.</a:t>
            </a:r>
          </a:p>
        </p:txBody>
      </p:sp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656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ITENS DE DESPESAS QUE PODEM SER REALIZADOS PARA A EXECUÇÃO DOS SERVIÇOS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de consumo: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Para ser disponibilizados nos equipamentos públicos que compõe a rede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socioassistencial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Conservação e adaptação de bens imóveis: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Reparos, consertos, revisões, pinturas, reformas e adaptações para acessibilidade, de bens imóveis sem que ocorra a ampliação do imóvel.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(para isto é possível realizar contrato com pessoa física ou jurídica).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Contratação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pt-BR" sz="1600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 Física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Realização de capacitação e outras atividades relacionadas aos serviços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Locação de materiais permanentes: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Desde que comprovada a necessidade e utilização para realização dos serviços de acordo com a sua tipificação;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Aluguel de imóvel para funcionamento de unidade pública: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Para oferta exclusiva dos serviços tipificados, sendo vedado o compartilhamento com outras unidades;</a:t>
            </a:r>
          </a:p>
          <a:p>
            <a:endParaRPr lang="pt-BR" dirty="0"/>
          </a:p>
        </p:txBody>
      </p:sp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803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ITENS DE DESPESAS QUE PODEM SER REALIZADOS PARA A EXECUÇÃO DOS SERVIÇOS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Aluguel de espaço: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eventos ou atividades pontuais (palestras e atividades esportivas), desde que tenha pertinência com o serviço e por tempo determinado; 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Locação de veículos: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oferta dos serviços; 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Deslocamentos: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Usuários: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participação nas atividades inerentes aos serviços ofertados;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Equipe: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atendimento do público residente em longas distâncias (indígenas, quilombolas, entre outros).</a:t>
            </a:r>
          </a:p>
        </p:txBody>
      </p:sp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17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VEDAÇÕES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241" cy="58052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600" dirty="0"/>
              <a:t>Recursos Estadual - FECOEP – Conforme dispõe o Art. 1º, Parágrafo único do Decreto Estadual nº 2.845, de 14/10/2005, e ainda o Art. 2º da LEI 6.558 de 30/12/2004:</a:t>
            </a:r>
          </a:p>
          <a:p>
            <a:pPr>
              <a:lnSpc>
                <a:spcPct val="150000"/>
              </a:lnSpc>
            </a:pPr>
            <a:endParaRPr lang="pt-BR" sz="1600" dirty="0"/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pt-BR" sz="1600" dirty="0"/>
              <a:t>É vedada a utilização dos recursos para remuneração de pessoal, assim como pagamento de encargos sociais.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pt-BR" sz="1600" dirty="0"/>
          </a:p>
          <a:p>
            <a:pPr marL="342900" indent="-342900" algn="just">
              <a:lnSpc>
                <a:spcPct val="150000"/>
              </a:lnSpc>
            </a:pPr>
            <a:r>
              <a:rPr lang="pt-BR" sz="1600" dirty="0"/>
              <a:t> Os recursos da parcela do cofinanciamento federal e estadual não devem ser utilizados em despesas de capital como: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pt-BR" sz="16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/>
              <a:t>Aquisição de bens e materiais permanentes;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/>
              <a:t>Construção ou ampliação de imóveis;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/>
              <a:t>Reformas que modifiquem a estrutura da edificação; 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600" dirty="0"/>
              <a:t>Obras públicas ou constituição de capital público ou privado.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pt-BR" sz="1600" dirty="0"/>
          </a:p>
          <a:p>
            <a:pPr>
              <a:lnSpc>
                <a:spcPct val="150000"/>
              </a:lnSpc>
            </a:pPr>
            <a:endParaRPr lang="pt-BR" sz="1600" dirty="0"/>
          </a:p>
        </p:txBody>
      </p:sp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799"/>
            <a:ext cx="8229241" cy="1032945"/>
          </a:xfrm>
        </p:spPr>
        <p:txBody>
          <a:bodyPr/>
          <a:lstStyle/>
          <a:p>
            <a:pPr algn="ctr"/>
            <a:r>
              <a:rPr lang="pt-BR" sz="2800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do Trabalho - SUAS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241" cy="5257800"/>
          </a:xfrm>
        </p:spPr>
        <p:txBody>
          <a:bodyPr/>
          <a:lstStyle/>
          <a:p>
            <a:pPr algn="just"/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Art. 6</a:t>
            </a:r>
            <a:r>
              <a:rPr lang="pt-BR" altLang="pt-BR" sz="16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-E: Os recursos do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cofinanciamento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do SUAS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destinados à execução das ações continuadas de assistência social, poderão ser aplicados no 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pagamento dos profissionais que integrarem as equipes de referência, responsáveis pela organização e oferta daquelas ações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conforme percentual apresentado pelo Ministério do Desenvolvimento Social e Combate à Fome e aprovado pelo CNAS.</a:t>
            </a:r>
          </a:p>
          <a:p>
            <a:pPr algn="just"/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Com os 60% dos recursos do Governo Federal pode-se pagar:</a:t>
            </a:r>
          </a:p>
          <a:p>
            <a:pPr algn="just" eaLnBrk="0" hangingPunct="0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Concursados seja pelo regime estatutário, celetista ou temporário, desde que integrem a equipe de referência, em consonância com a NOB-RH/SUAS/2006 e Resolução CNAS nº 17/2011, independente da sua data de ingresso no quadro de pessoal do ente federado;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Encargos sociais advindo do vínculo;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Auxílio, gratificações, complementação salarial, vale transporte e vale refeição, conforme o caso.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pt-BR" sz="2000" b="1" u="sng" dirty="0"/>
              <a:t>OBSERVAÇÕES IMPORTANTES</a:t>
            </a:r>
            <a:r>
              <a:rPr lang="pt-BR" sz="2000" b="1" dirty="0"/>
              <a:t>:</a:t>
            </a:r>
          </a:p>
          <a:p>
            <a:pPr algn="just" eaLnBrk="0" hangingPunct="0"/>
            <a:endParaRPr lang="pt-BR" sz="2000" b="1" dirty="0"/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pt-BR" sz="1400" dirty="0"/>
              <a:t>O cálculo dos 60% deverá ser feito de acordo com cada nível de Proteção Social (Básica e Especial);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pt-BR" sz="1400" dirty="0"/>
              <a:t>As orientações do Art. 6º-E não se aplicam aos recursos do IGDSUAS. </a:t>
            </a:r>
            <a:endParaRPr lang="pt-BR" sz="1400" b="1" dirty="0"/>
          </a:p>
          <a:p>
            <a:pPr algn="just">
              <a:lnSpc>
                <a:spcPct val="150000"/>
              </a:lnSpc>
            </a:pP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3731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074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b="1" dirty="0"/>
              <a:t>COFINANCIAMENTO ESTADUAL </a:t>
            </a:r>
            <a:br>
              <a:rPr lang="pt-BR" sz="2400" b="1" dirty="0"/>
            </a:b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99" y="1340768"/>
            <a:ext cx="8229241" cy="5257800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Estabelecido pela NOB/2005;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Iniciado em Alagoas em dezembro de 2009;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O Decreto n° Decreto 4.230/2009, regulamentou a transferência de recursos financeiros a serem repassados do Fundo Estadual de Assistência Social (FEAS), para os Fundos Municipais de Assistência Social, destinados 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cofinanciar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serviços e ações da Política de Assistência Social, tal repasse tem como base o Plano de Serviço dos municípios no âmbito da assistência social.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3731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6527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241" cy="841548"/>
          </a:xfrm>
        </p:spPr>
        <p:txBody>
          <a:bodyPr/>
          <a:lstStyle/>
          <a:p>
            <a:r>
              <a:rPr lang="pt-BR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2009 – Resolução CIB nº 007, de 09 de novembro de 2009 e Resolução CEAS nº 015, de 12 de dezembro de 2009</a:t>
            </a:r>
            <a:br>
              <a:rPr lang="pt-BR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>
              <a:solidFill>
                <a:srgbClr val="8E2A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16224"/>
            <a:ext cx="8229241" cy="3701008"/>
          </a:xfrm>
        </p:spPr>
        <p:txBody>
          <a:bodyPr/>
          <a:lstStyle/>
          <a:p>
            <a:pPr marL="0" indent="0"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Municípios habilitados na Gestão Básica;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Municípios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cofinanciados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pela União e/ou Estado para a implantação do CRAS com exceção daqueles de pequeno porte I e II contemplados com o Piso de Transição – PBT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Municípios que receberam expansão do Bolsa Família;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Municípios que realizaram adesão a no mínimo 60% de coletivos do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Projovem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Adolescentes.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5039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23847"/>
            <a:ext cx="8229241" cy="1176961"/>
          </a:xfrm>
        </p:spPr>
        <p:txBody>
          <a:bodyPr/>
          <a:lstStyle/>
          <a:p>
            <a:pPr algn="ctr"/>
            <a:r>
              <a:rPr lang="pt-BR" sz="2400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DE EXPANSÃO PARA NOVE MUNICÍPIOS 2013</a:t>
            </a:r>
            <a:br>
              <a:rPr lang="pt-BR" sz="2400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solidFill>
                <a:srgbClr val="8E2A3C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241" cy="4637112"/>
          </a:xfrm>
        </p:spPr>
        <p:txBody>
          <a:bodyPr/>
          <a:lstStyle/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Municípios que utilizaram integralmente os recursos do IGDSUAS/MDS, ou seja, execução financeira nota 1,00, números aferidos pelo Censo SUAS.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Critério de desempate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Menor IDH 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Observação: No Estado de Alagoas atualmente encontram-se nove municípios com nota 1,00, porém um dos municípios já foi contemplado com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cofinanciamento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em 2009.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Como a expansão será para 09 municípios, utilizamos com o segundo critério de expansão, o menor IDH dentre os municípios de Alagoas.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3731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3434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241" cy="4133056"/>
          </a:xfrm>
        </p:spPr>
        <p:txBody>
          <a:bodyPr/>
          <a:lstStyle/>
          <a:p>
            <a:pPr algn="ctr"/>
            <a:endParaRPr lang="pt-BR" sz="4400" dirty="0">
              <a:solidFill>
                <a:srgbClr val="FF0000"/>
              </a:solidFill>
            </a:endParaRPr>
          </a:p>
          <a:p>
            <a:pPr algn="ctr"/>
            <a:endParaRPr lang="pt-BR" sz="4400" dirty="0">
              <a:solidFill>
                <a:srgbClr val="FF0000"/>
              </a:solidFill>
            </a:endParaRPr>
          </a:p>
          <a:p>
            <a:pPr algn="ctr"/>
            <a:r>
              <a:rPr lang="pt-BR" sz="4400" dirty="0">
                <a:solidFill>
                  <a:srgbClr val="8E2A3C"/>
                </a:solidFill>
              </a:rPr>
              <a:t>Proteção Social Básica</a:t>
            </a:r>
          </a:p>
        </p:txBody>
      </p:sp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1086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Cofinanciamento</a:t>
            </a:r>
            <a: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Estadual da Proteção Social Básica 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816959"/>
              </p:ext>
            </p:extLst>
          </p:nvPr>
        </p:nvGraphicFramePr>
        <p:xfrm>
          <a:off x="747342" y="1484784"/>
          <a:ext cx="7641082" cy="449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orelDRAW" r:id="rId3" imgW="10061640" imgH="5892480" progId="">
                  <p:embed/>
                </p:oleObj>
              </mc:Choice>
              <mc:Fallback>
                <p:oleObj name="CorelDRAW" r:id="rId3" imgW="10061640" imgH="58924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42" y="1484784"/>
                        <a:ext cx="7641082" cy="44951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623666" y="5805264"/>
            <a:ext cx="5044677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50 municípios recebem o valor</a:t>
            </a:r>
            <a:r>
              <a:rPr kumimoji="0" lang="pt-B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de RS 3.000,00 (três mil reais) mensais, para o </a:t>
            </a:r>
            <a:r>
              <a:rPr kumimoji="0" lang="pt-BR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cofinanciamento</a:t>
            </a:r>
            <a:r>
              <a:rPr kumimoji="0" lang="pt-B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dos </a:t>
            </a:r>
            <a:r>
              <a:rPr lang="pt-BR" sz="1400" dirty="0">
                <a:solidFill>
                  <a:srgbClr val="000000"/>
                </a:solidFill>
              </a:rPr>
              <a:t>serviços desenvolvidos no Centro de Referência de Assistência Social – CRAS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5085184"/>
            <a:ext cx="206081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Repasse Fundo a Fundo</a:t>
            </a:r>
          </a:p>
        </p:txBody>
      </p:sp>
      <p:pic>
        <p:nvPicPr>
          <p:cNvPr id="7" name="Imagem 6" descr="Logo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734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13484" y="2420888"/>
            <a:ext cx="81629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0"/>
                <a:solidFill>
                  <a:srgbClr val="8E2A3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Único de Assistência Social - SUAS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241" cy="4133056"/>
          </a:xfrm>
        </p:spPr>
        <p:txBody>
          <a:bodyPr/>
          <a:lstStyle/>
          <a:p>
            <a:pPr algn="ctr"/>
            <a:endParaRPr lang="pt-BR" sz="4400" dirty="0">
              <a:solidFill>
                <a:srgbClr val="FF0000"/>
              </a:solidFill>
            </a:endParaRPr>
          </a:p>
          <a:p>
            <a:pPr algn="ctr"/>
            <a:endParaRPr lang="pt-BR" sz="4400" dirty="0">
              <a:solidFill>
                <a:srgbClr val="FF0000"/>
              </a:solidFill>
            </a:endParaRPr>
          </a:p>
          <a:p>
            <a:pPr algn="ctr"/>
            <a:r>
              <a:rPr lang="pt-BR" sz="4400" dirty="0">
                <a:solidFill>
                  <a:srgbClr val="8E2A3C"/>
                </a:solidFill>
              </a:rPr>
              <a:t>Proteção Social Especial</a:t>
            </a:r>
          </a:p>
        </p:txBody>
      </p:sp>
      <p:pic>
        <p:nvPicPr>
          <p:cNvPr id="5" name="Imagem 4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9985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Expansão da Proteção Social Especial de Média Complexidade</a:t>
            </a:r>
            <a:endParaRPr lang="pt-BR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Etapas para o processo de expansão da Proteção Social de Média Complexidade: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RESOLUÇÃO Nº 31, DE 31 DE OUTUBRO DE 2013.</a:t>
            </a: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Aprova princípios e diretrizes da regionalização no âmbito do Sistema Único de Assistência Social – SUAS;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Assinatura do Termo de Aceite pelo Governo do Estado em 30 de junho de 2014;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1600" b="1" dirty="0" err="1">
                <a:latin typeface="Arial" pitchFamily="34" charset="0"/>
                <a:cs typeface="Arial" pitchFamily="34" charset="0"/>
              </a:rPr>
              <a:t>Pactuação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 do modelo de Regionalização:</a:t>
            </a:r>
          </a:p>
          <a:p>
            <a:pPr algn="just">
              <a:buFont typeface="Wingdings" pitchFamily="2" charset="2"/>
              <a:buChar char="ü"/>
            </a:pP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Resolução CIB nº 02 de 29 de abril de 2015 e Resolução CEAS nº 03 de 30 de abril de 2015, que dispõe sobre o modelo e  critérios da regionalização do cofinanciamento do PAEFI em CREAS municipal;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1600" b="1" dirty="0" err="1">
                <a:latin typeface="Arial" pitchFamily="34" charset="0"/>
                <a:cs typeface="Arial" pitchFamily="34" charset="0"/>
              </a:rPr>
              <a:t>Pactuação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 dos municípios que realizaram o Termo de Aceite.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Expansão da Proteção Social Espacial de Média Complexidade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241" cy="5257800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Modelo e  critérios da regionalização do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cofinanciamento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do PAEFI em CREAS municipal, considerando elegíveis os municípios: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vinculados aos CREAS Regionais no modelo atualmente executado pelo Estado;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 maior população, atendendo ao critério de Pequeno Porte I, com população abaixo de 20.000 (vinte mil) habitantes;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sem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cofinanciamento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federal para o PAEFI.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Foram elegíveis para participar do processo de expansão regionalizada 40 (quarenta) municípios que atendem aos critérios acima mencionados.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1ª etapa do Aceite para os municípios elegíveis concluída em 29 de janeiro de 2016. Nesta etapa, 36 municípios realizaram o Aceite no prazo estabelecido. Na 2ª etapa que finalizou dia 16 de março de 2016, conforme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pactuação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na reunião da CIB realizada em 15/02/2016, mais 04 municípios fizeram a adesão.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2437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Capilaridade da Proteção Social Especial de Média Complexidade em Alagoas, até 2015.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231735"/>
              </p:ext>
            </p:extLst>
          </p:nvPr>
        </p:nvGraphicFramePr>
        <p:xfrm>
          <a:off x="409710" y="1413164"/>
          <a:ext cx="8194738" cy="467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orelDRAW" r:id="rId3" imgW="9900000" imgH="5631120" progId="">
                  <p:embed/>
                </p:oleObj>
              </mc:Choice>
              <mc:Fallback>
                <p:oleObj name="CorelDRAW" r:id="rId3" imgW="9900000" imgH="563112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10" y="1413164"/>
                        <a:ext cx="8194738" cy="467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 descr="Logo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6122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Expansão da Proteção Social Especial de Média Complexidade</a:t>
            </a:r>
            <a:br>
              <a:rPr lang="pt-BR" b="1" dirty="0"/>
            </a:br>
            <a:r>
              <a:rPr lang="pt-BR" b="1" dirty="0"/>
              <a:t>40 municípios contemplados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323331"/>
              </p:ext>
            </p:extLst>
          </p:nvPr>
        </p:nvGraphicFramePr>
        <p:xfrm>
          <a:off x="500482" y="1052736"/>
          <a:ext cx="7815934" cy="459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orelDRAW" r:id="rId3" imgW="10061640" imgH="5892480" progId="">
                  <p:embed/>
                </p:oleObj>
              </mc:Choice>
              <mc:Fallback>
                <p:oleObj name="CorelDRAW" r:id="rId3" imgW="10061640" imgH="589248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82" y="1052736"/>
                        <a:ext cx="7815934" cy="4597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627784" y="5517232"/>
            <a:ext cx="5616624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dirty="0">
                <a:solidFill>
                  <a:srgbClr val="000000"/>
                </a:solidFill>
              </a:rPr>
              <a:t>40</a:t>
            </a: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municípios irão receber o valor</a:t>
            </a:r>
            <a:r>
              <a:rPr kumimoji="0" lang="pt-B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de RS 7.500,00 (sete mil e quinhentos reais) mensais, para o </a:t>
            </a:r>
            <a:r>
              <a:rPr kumimoji="0" lang="pt-BR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cofinanciamento</a:t>
            </a:r>
            <a:r>
              <a:rPr kumimoji="0" lang="pt-B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dos </a:t>
            </a:r>
            <a:r>
              <a:rPr lang="pt-BR" sz="1400" dirty="0">
                <a:solidFill>
                  <a:srgbClr val="000000"/>
                </a:solidFill>
              </a:rPr>
              <a:t>serviços desenvolvidos no Centro de Referência Especializado de Assistência Social – CREAS. Sendo o valor de R$ 2.500 do FEAS e R$ 5.000,00 do FNAS.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1560" y="5085184"/>
            <a:ext cx="206081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Repasse Fundo a Fundo</a:t>
            </a:r>
          </a:p>
        </p:txBody>
      </p:sp>
      <p:pic>
        <p:nvPicPr>
          <p:cNvPr id="7" name="Imagem 6" descr="Logo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621508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6896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241" cy="1195537"/>
          </a:xfrm>
        </p:spPr>
        <p:txBody>
          <a:bodyPr/>
          <a:lstStyle/>
          <a:p>
            <a:pPr algn="ctr"/>
            <a:r>
              <a:rPr lang="pt-BR" b="1" dirty="0"/>
              <a:t>Mapa da Proteção Social Especial de Média Complexidade após o processo de expansão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957874"/>
              </p:ext>
            </p:extLst>
          </p:nvPr>
        </p:nvGraphicFramePr>
        <p:xfrm>
          <a:off x="827584" y="1462088"/>
          <a:ext cx="7128792" cy="460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orelDRAW" r:id="rId3" imgW="10061640" imgH="6466320" progId="">
                  <p:embed/>
                </p:oleObj>
              </mc:Choice>
              <mc:Fallback>
                <p:oleObj name="CorelDRAW" r:id="rId3" imgW="10061640" imgH="646632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62088"/>
                        <a:ext cx="7128792" cy="46002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92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014538" y="908050"/>
            <a:ext cx="4248150" cy="360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Partilha/ </a:t>
            </a:r>
            <a:r>
              <a:rPr lang="pt-BR" sz="1500" b="1" dirty="0" err="1">
                <a:solidFill>
                  <a:schemeClr val="tx1"/>
                </a:solidFill>
              </a:rPr>
              <a:t>Pactuação</a:t>
            </a:r>
            <a:r>
              <a:rPr lang="pt-BR" sz="1500" b="1" dirty="0">
                <a:solidFill>
                  <a:schemeClr val="tx1"/>
                </a:solidFill>
              </a:rPr>
              <a:t>  (critérios pré-estabelecidos)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79613" y="1700213"/>
            <a:ext cx="4248150" cy="3968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</a:rPr>
              <a:t>Planejamento e Preenchimento do Plano de Serviço</a:t>
            </a:r>
            <a:r>
              <a:rPr lang="pt-BR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79613" y="2565400"/>
            <a:ext cx="4248150" cy="358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Avaliação  do Conselho – Plano de </a:t>
            </a:r>
            <a:r>
              <a:rPr lang="pt-BR" sz="1600" b="1" dirty="0">
                <a:solidFill>
                  <a:schemeClr val="tx1"/>
                </a:solidFill>
              </a:rPr>
              <a:t>Serviço</a:t>
            </a:r>
            <a:endParaRPr lang="pt-BR" sz="1500" b="1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14538" y="3213100"/>
            <a:ext cx="1944687" cy="3603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Repasse dos Recursos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79613" y="3933825"/>
            <a:ext cx="4321175" cy="6477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Prestação de Contas – Preenchimento das informações do Demonstrativo  </a:t>
            </a:r>
          </a:p>
        </p:txBody>
      </p:sp>
      <p:sp>
        <p:nvSpPr>
          <p:cNvPr id="9" name="Retângulo 8"/>
          <p:cNvSpPr/>
          <p:nvPr/>
        </p:nvSpPr>
        <p:spPr>
          <a:xfrm>
            <a:off x="4246563" y="3213100"/>
            <a:ext cx="2016125" cy="3603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Execução dos Serviços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14538" y="5013325"/>
            <a:ext cx="4286250" cy="50323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500" b="1" dirty="0">
                <a:solidFill>
                  <a:schemeClr val="tx1"/>
                </a:solidFill>
              </a:rPr>
              <a:t>Parecer do Conselho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444208" y="908720"/>
            <a:ext cx="720080" cy="40684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ACOMPANHAMENTO E FISCALIZAÇÃO -  CONSELHO  DE ASSISTÊNCIA SOCIAL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2" name="Seta para baixo 20"/>
          <p:cNvSpPr/>
          <p:nvPr/>
        </p:nvSpPr>
        <p:spPr>
          <a:xfrm>
            <a:off x="3995936" y="1340768"/>
            <a:ext cx="322932" cy="36004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para baixo 21"/>
          <p:cNvSpPr/>
          <p:nvPr/>
        </p:nvSpPr>
        <p:spPr>
          <a:xfrm>
            <a:off x="4033044" y="2168860"/>
            <a:ext cx="322932" cy="39604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have direita 22"/>
          <p:cNvSpPr/>
          <p:nvPr/>
        </p:nvSpPr>
        <p:spPr>
          <a:xfrm rot="16200000">
            <a:off x="4033044" y="2204244"/>
            <a:ext cx="215900" cy="172878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Chave direita 23"/>
          <p:cNvSpPr/>
          <p:nvPr/>
        </p:nvSpPr>
        <p:spPr>
          <a:xfrm rot="5400000">
            <a:off x="3997325" y="2852738"/>
            <a:ext cx="287337" cy="172878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Seta para baixo 24"/>
          <p:cNvSpPr/>
          <p:nvPr/>
        </p:nvSpPr>
        <p:spPr>
          <a:xfrm>
            <a:off x="3995936" y="4617132"/>
            <a:ext cx="322932" cy="39604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014612" y="6033894"/>
            <a:ext cx="4285580" cy="7074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ANÁLISE DA PRESTAÇÃO DE CONTAS PELO GESTOR ESTADUAL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272300" y="908719"/>
            <a:ext cx="684076" cy="5832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ACOMPANHAMENTO PELO GESTOR ESTADUAL</a:t>
            </a:r>
          </a:p>
        </p:txBody>
      </p:sp>
      <p:sp>
        <p:nvSpPr>
          <p:cNvPr id="19" name="Seta para baixo 28"/>
          <p:cNvSpPr/>
          <p:nvPr/>
        </p:nvSpPr>
        <p:spPr>
          <a:xfrm>
            <a:off x="3961036" y="5589240"/>
            <a:ext cx="322932" cy="3960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etângulo Arredondado 19"/>
          <p:cNvSpPr/>
          <p:nvPr/>
        </p:nvSpPr>
        <p:spPr>
          <a:xfrm>
            <a:off x="0" y="6033894"/>
            <a:ext cx="2014538" cy="70747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CaixaDeTexto 19"/>
          <p:cNvSpPr txBox="1">
            <a:spLocks noChangeArrowheads="1"/>
          </p:cNvSpPr>
          <p:nvPr/>
        </p:nvSpPr>
        <p:spPr bwMode="auto">
          <a:xfrm>
            <a:off x="0" y="404813"/>
            <a:ext cx="91440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2800" b="1" dirty="0">
                <a:latin typeface="+mj-lt"/>
              </a:rPr>
              <a:t>FLUXO DO FINANCIAMENTO DO SUAS</a:t>
            </a:r>
          </a:p>
        </p:txBody>
      </p:sp>
    </p:spTree>
    <p:extLst>
      <p:ext uri="{BB962C8B-B14F-4D97-AF65-F5344CB8AC3E}">
        <p14:creationId xmlns:p14="http://schemas.microsoft.com/office/powerpoint/2010/main" val="271213826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  <p:sp>
        <p:nvSpPr>
          <p:cNvPr id="6" name="Retângulo 8"/>
          <p:cNvSpPr>
            <a:spLocks noChangeArrowheads="1"/>
          </p:cNvSpPr>
          <p:nvPr/>
        </p:nvSpPr>
        <p:spPr bwMode="auto">
          <a:xfrm>
            <a:off x="0" y="650875"/>
            <a:ext cx="9144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2800" b="1" dirty="0">
                <a:latin typeface="+mj-lt"/>
              </a:rPr>
              <a:t> REPROGRAMAÇÃO DE SALDOS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468313" y="1412776"/>
            <a:ext cx="83899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O saldo dos recursos financeiros repassados pelo FNAS aos fundos de assistência social municipais, estaduais e do Distrito Federal, existente em 31 de dezembro de cada ano, poderá ser reprogramado, dentro de cada nível de proteção social, para todo o exercício seguinte, desde que o órgão gestor tenha assegurado à população, durante o exercício em questão, os serviços socioassistenciais </a:t>
            </a:r>
            <a:r>
              <a:rPr lang="pt-BR" sz="2000" dirty="0" err="1">
                <a:solidFill>
                  <a:srgbClr val="000000"/>
                </a:solidFill>
                <a:latin typeface="+mn-lt"/>
              </a:rPr>
              <a:t>cofinanciados</a:t>
            </a:r>
            <a:r>
              <a:rPr lang="pt-BR" sz="2000" dirty="0">
                <a:solidFill>
                  <a:srgbClr val="000000"/>
                </a:solidFill>
                <a:latin typeface="+mn-lt"/>
              </a:rPr>
              <a:t>, correspondentes a cada Piso de Proteção. (Art. 11 da Portaria nº 625 10/08/2010).</a:t>
            </a:r>
          </a:p>
          <a:p>
            <a:pPr algn="just" eaLnBrk="0" hangingPunct="0">
              <a:lnSpc>
                <a:spcPct val="150000"/>
              </a:lnSpc>
              <a:defRPr/>
            </a:pPr>
            <a:endParaRPr lang="pt-BR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40164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  <p:sp>
        <p:nvSpPr>
          <p:cNvPr id="6" name="Retângulo 8"/>
          <p:cNvSpPr>
            <a:spLocks noChangeArrowheads="1"/>
          </p:cNvSpPr>
          <p:nvPr/>
        </p:nvSpPr>
        <p:spPr bwMode="auto">
          <a:xfrm>
            <a:off x="0" y="465138"/>
            <a:ext cx="9144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2800" b="1" dirty="0">
                <a:solidFill>
                  <a:srgbClr val="C00000"/>
                </a:solidFill>
                <a:latin typeface="+mj-lt"/>
              </a:rPr>
              <a:t> REGRAS PARA REPROGRAMAÇÃO DE SALDOS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468313" y="1322179"/>
            <a:ext cx="8389937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>
                <a:latin typeface="+mn-lt"/>
              </a:rPr>
              <a:t>1 – Prestar os serviços socioassistenciais </a:t>
            </a:r>
            <a:r>
              <a:rPr lang="pt-BR" sz="2000" dirty="0" err="1">
                <a:latin typeface="+mn-lt"/>
              </a:rPr>
              <a:t>cofinanciados</a:t>
            </a:r>
            <a:r>
              <a:rPr lang="pt-BR" sz="2000" dirty="0">
                <a:latin typeface="+mn-lt"/>
              </a:rPr>
              <a:t>, correspondente a cada piso de proteção, de forma contínua e sem interrupção; </a:t>
            </a:r>
          </a:p>
          <a:p>
            <a:pPr algn="just">
              <a:defRPr/>
            </a:pPr>
            <a:endParaRPr lang="pt-BR" sz="1000" dirty="0">
              <a:latin typeface="+mn-lt"/>
            </a:endParaRPr>
          </a:p>
          <a:p>
            <a:pPr algn="just">
              <a:defRPr/>
            </a:pPr>
            <a:r>
              <a:rPr lang="pt-BR" sz="2000" dirty="0">
                <a:latin typeface="+mn-lt"/>
              </a:rPr>
              <a:t>2 – A proposta de reprogramação de saldo financeiro não executado no exercício anterior deverá ser apresentada para apreciação do Conselho de Assistência Social;</a:t>
            </a:r>
          </a:p>
          <a:p>
            <a:pPr algn="just">
              <a:defRPr/>
            </a:pPr>
            <a:endParaRPr lang="pt-BR" sz="1000" dirty="0">
              <a:latin typeface="+mn-lt"/>
            </a:endParaRPr>
          </a:p>
          <a:p>
            <a:pPr algn="just">
              <a:defRPr/>
            </a:pPr>
            <a:r>
              <a:rPr lang="pt-BR" sz="2000" dirty="0">
                <a:latin typeface="+mn-lt"/>
              </a:rPr>
              <a:t>3 – Após parecer favorável do Conselho de Assistência Social, aplicar o saldo reprogramado dentro de cada nível de Proteção em que foi repassado e vincular aos serviços (Portarias nº 440 e 442 de 2005); e</a:t>
            </a:r>
          </a:p>
          <a:p>
            <a:pPr algn="just">
              <a:defRPr/>
            </a:pPr>
            <a:endParaRPr lang="pt-BR" sz="1000" dirty="0">
              <a:latin typeface="+mn-lt"/>
            </a:endParaRPr>
          </a:p>
          <a:p>
            <a:pPr algn="just">
              <a:defRPr/>
            </a:pPr>
            <a:r>
              <a:rPr lang="pt-BR" sz="2000" dirty="0">
                <a:latin typeface="+mn-lt"/>
              </a:rPr>
              <a:t>4 – Devolver, ao FEAS, o recurso financeiro acumulado em decorrência da não prestação dos serviços, de sua interrupção ou da não aprovação pelo Conselho de Assistência Social, inclusive os saldos provenientes de receitas obtidas com a aplicação financeiras desses recursos.</a:t>
            </a:r>
            <a:endParaRPr lang="pt-BR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62364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t-B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</a:p>
        </p:txBody>
      </p:sp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094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altLang="pt-BR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pt-BR" dirty="0"/>
          </a:p>
        </p:txBody>
      </p:sp>
      <p:pic>
        <p:nvPicPr>
          <p:cNvPr id="29" name="Imagem 28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  <p:sp>
        <p:nvSpPr>
          <p:cNvPr id="30" name="Retângulo 8"/>
          <p:cNvSpPr txBox="1">
            <a:spLocks noChangeArrowheads="1"/>
          </p:cNvSpPr>
          <p:nvPr/>
        </p:nvSpPr>
        <p:spPr bwMode="auto">
          <a:xfrm>
            <a:off x="428625" y="817563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2800" b="1" dirty="0">
                <a:latin typeface="+mj-lt"/>
              </a:rPr>
              <a:t>FUNDOS DE ASSISTÊNCIA SOCIAL - FAS</a:t>
            </a:r>
          </a:p>
        </p:txBody>
      </p:sp>
      <p:sp>
        <p:nvSpPr>
          <p:cNvPr id="31" name="Retângulo 6"/>
          <p:cNvSpPr>
            <a:spLocks noChangeArrowheads="1"/>
          </p:cNvSpPr>
          <p:nvPr/>
        </p:nvSpPr>
        <p:spPr bwMode="auto">
          <a:xfrm>
            <a:off x="468313" y="1661178"/>
            <a:ext cx="835183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2000" dirty="0">
                <a:latin typeface="+mn-lt"/>
              </a:rPr>
              <a:t>Os Fundos de Assistência Social, mais do que uma exigência legal, são instrumentos fundamentais de gestão dos recursos para a garantia da oferta de serviços do Sistema Único de Assistência Social - SUAS.</a:t>
            </a:r>
            <a:r>
              <a:rPr lang="pt-BR" sz="2000" strike="sngStrike" dirty="0">
                <a:latin typeface="+mn-lt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endParaRPr lang="pt-BR" sz="2000" strike="sngStrike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pt-BR" sz="2000" dirty="0">
                <a:latin typeface="+mn-lt"/>
              </a:rPr>
              <a:t>Isto torna a estruturação e a organização dos fundos e consequentemente, o aprimoramento da gestão orçamentária e financeira, necessidades prementes e um desafio a ser enfrentado pelos gestores em cada esfera de governo.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pt-BR" sz="20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110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  <p:sp>
        <p:nvSpPr>
          <p:cNvPr id="5" name="Retângulo 8"/>
          <p:cNvSpPr txBox="1">
            <a:spLocks noChangeArrowheads="1"/>
          </p:cNvSpPr>
          <p:nvPr/>
        </p:nvSpPr>
        <p:spPr bwMode="auto">
          <a:xfrm>
            <a:off x="428625" y="476250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2800" b="1" dirty="0">
                <a:latin typeface="+mj-lt"/>
              </a:rPr>
              <a:t>FINANCIAMENTO</a:t>
            </a:r>
          </a:p>
        </p:txBody>
      </p:sp>
      <p:sp>
        <p:nvSpPr>
          <p:cNvPr id="6" name="Retângulo 6"/>
          <p:cNvSpPr>
            <a:spLocks noChangeArrowheads="1"/>
          </p:cNvSpPr>
          <p:nvPr/>
        </p:nvSpPr>
        <p:spPr bwMode="auto">
          <a:xfrm>
            <a:off x="468313" y="1271588"/>
            <a:ext cx="83518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latin typeface="+mj-lt"/>
                <a:cs typeface="Arial" pitchFamily="34" charset="0"/>
              </a:rPr>
              <a:t>Condições necessárias para recebimento de recursos do FNAS, por parte dos Estados, do Distrito Federal e dos municípios, conforme Art. 30 da LOAS: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450850" indent="-45085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000" dirty="0">
                <a:latin typeface="+mj-lt"/>
                <a:cs typeface="Arial" pitchFamily="34" charset="0"/>
              </a:rPr>
              <a:t>a constituição do conselho de assistência social;</a:t>
            </a:r>
          </a:p>
          <a:p>
            <a:pPr marL="450850" indent="-45085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pt-BR" sz="2000" dirty="0">
              <a:latin typeface="+mj-lt"/>
              <a:cs typeface="Arial" pitchFamily="34" charset="0"/>
            </a:endParaRPr>
          </a:p>
          <a:p>
            <a:pPr marL="450850" indent="-45085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000" dirty="0">
                <a:latin typeface="+mj-lt"/>
                <a:cs typeface="Arial" pitchFamily="34" charset="0"/>
              </a:rPr>
              <a:t>a elaboração do plano;</a:t>
            </a:r>
          </a:p>
          <a:p>
            <a:pPr marL="450850" indent="-45085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pt-BR" sz="2000" dirty="0">
              <a:latin typeface="+mj-lt"/>
              <a:cs typeface="Arial" pitchFamily="34" charset="0"/>
            </a:endParaRPr>
          </a:p>
          <a:p>
            <a:pPr marL="450850" indent="-45085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t-BR" sz="2000" b="1" u="sng" dirty="0">
                <a:latin typeface="+mj-lt"/>
                <a:cs typeface="Arial" pitchFamily="34" charset="0"/>
              </a:rPr>
              <a:t>a instituição e funcionamento do fundo, com alocação de recursos próprios do tesouro em seu orçamento;</a:t>
            </a:r>
          </a:p>
          <a:p>
            <a:pPr marL="450850" indent="-45085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pt-BR" sz="2000" b="1" u="sng" dirty="0">
              <a:latin typeface="+mj-lt"/>
              <a:cs typeface="Arial" pitchFamily="34" charset="0"/>
            </a:endParaRPr>
          </a:p>
          <a:p>
            <a:pPr marL="450850" indent="-45085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 startAt="4"/>
              <a:defRPr/>
            </a:pPr>
            <a:r>
              <a:rPr lang="pt-BR" sz="2000" b="1" u="sng" dirty="0">
                <a:latin typeface="+mj-lt"/>
                <a:cs typeface="Arial" pitchFamily="34" charset="0"/>
              </a:rPr>
              <a:t>constituir Unidade Orçamentária</a:t>
            </a:r>
            <a:r>
              <a:rPr lang="pt-BR" sz="2000" b="1" dirty="0">
                <a:latin typeface="+mj-lt"/>
                <a:cs typeface="Arial" pitchFamily="34" charset="0"/>
              </a:rPr>
              <a:t> </a:t>
            </a:r>
            <a:r>
              <a:rPr lang="pt-BR" sz="2000" dirty="0">
                <a:latin typeface="+mj-lt"/>
                <a:cs typeface="Arial" pitchFamily="34" charset="0"/>
              </a:rPr>
              <a:t>para cada Fundo de Assistência Social nas respectivas esferas de governo contemplando os recursos destinados às Ações/Serviços de Assistência Social (as parcelas do cofinanciamento federal, estadual e municipal).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710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65150" y="1847850"/>
            <a:ext cx="2571750" cy="933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  <a:cs typeface="Arial" pitchFamily="34" charset="0"/>
              </a:rPr>
              <a:t>ASPECTOS LEGAIS</a:t>
            </a:r>
          </a:p>
        </p:txBody>
      </p:sp>
      <p:sp>
        <p:nvSpPr>
          <p:cNvPr id="12" name="Retângulo 3"/>
          <p:cNvSpPr>
            <a:spLocks noChangeArrowheads="1"/>
          </p:cNvSpPr>
          <p:nvPr/>
        </p:nvSpPr>
        <p:spPr bwMode="auto">
          <a:xfrm>
            <a:off x="0" y="476250"/>
            <a:ext cx="91440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+mj-lt"/>
              </a:rPr>
              <a:t>INSTITUIÇÃO, ORGANIZAÇÃO E ESTRUTURAÇÃO DOS FAS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419475" y="1847850"/>
            <a:ext cx="52959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  <a:alpha val="79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latin typeface="+mn-lt"/>
                <a:cs typeface="Arial" pitchFamily="34" charset="0"/>
              </a:rPr>
              <a:t> Lei de Criação do Fundo;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latin typeface="+mn-lt"/>
                <a:cs typeface="Arial" pitchFamily="34" charset="0"/>
              </a:rPr>
              <a:t> Decreto de Regulamentação do Fundo;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latin typeface="+mn-lt"/>
                <a:cs typeface="Arial" pitchFamily="34" charset="0"/>
              </a:rPr>
              <a:t> Inscrever o FAS no  CNPJ (IN/RFB nº 1183, de 19.08.2011 e IN/RFB nº 1143, de 01.04.2011)</a:t>
            </a:r>
            <a:endParaRPr lang="pt-BR" sz="14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19475" y="3032125"/>
            <a:ext cx="52959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  <a:alpha val="79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latin typeface="+mn-lt"/>
                <a:cs typeface="Arial" pitchFamily="34" charset="0"/>
              </a:rPr>
              <a:t>Definir o Gestor Ordenador de Despesas e o Gestor Financeiro;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latin typeface="+mn-lt"/>
                <a:cs typeface="Arial" pitchFamily="34" charset="0"/>
              </a:rPr>
              <a:t>Subordinar o Fundo à Secretaria de Assistência Social;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latin typeface="+mn-lt"/>
                <a:cs typeface="Arial" pitchFamily="34" charset="0"/>
              </a:rPr>
              <a:t>Definir equipe do FMAS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39750" y="3114675"/>
            <a:ext cx="2571750" cy="962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  <a:cs typeface="Arial" pitchFamily="34" charset="0"/>
              </a:rPr>
              <a:t>ASPECTOS POLÍTICO-ADMINISTRATIVOS</a:t>
            </a:r>
          </a:p>
        </p:txBody>
      </p:sp>
      <p:sp>
        <p:nvSpPr>
          <p:cNvPr id="16" name="Retângulo 11"/>
          <p:cNvSpPr>
            <a:spLocks noChangeArrowheads="1"/>
          </p:cNvSpPr>
          <p:nvPr/>
        </p:nvSpPr>
        <p:spPr bwMode="auto">
          <a:xfrm>
            <a:off x="107950" y="992188"/>
            <a:ext cx="8856663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>
                <a:latin typeface="+mn-lt"/>
              </a:rPr>
              <a:t>Apesar de não haver estrutura única recomendável, certas funcionalidades são aplicáveis a todos os casos: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419475" y="4221163"/>
            <a:ext cx="5295900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  <a:alpha val="79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latin typeface="+mn-lt"/>
                <a:cs typeface="Arial" pitchFamily="34" charset="0"/>
              </a:rPr>
              <a:t>Constituir Unidade Orçamentária;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latin typeface="+mn-lt"/>
                <a:cs typeface="Arial" pitchFamily="34" charset="0"/>
              </a:rPr>
              <a:t>Instituir Unidade Gestora;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latin typeface="+mn-lt"/>
                <a:cs typeface="Arial" pitchFamily="34" charset="0"/>
              </a:rPr>
              <a:t>Realizar planejamento orçamentário e financeiro;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latin typeface="+mn-lt"/>
                <a:cs typeface="Arial" pitchFamily="34" charset="0"/>
              </a:rPr>
              <a:t>Realizar programação financeira e fluxo de caixa;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latin typeface="+mn-lt"/>
                <a:cs typeface="Arial" pitchFamily="34" charset="0"/>
              </a:rPr>
              <a:t>Realizar execução orçamentária e financeira e contábil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latin typeface="+mn-lt"/>
                <a:cs typeface="Arial" pitchFamily="34" charset="0"/>
              </a:rPr>
              <a:t>Realizar monitoramento, avaliação e controle;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latin typeface="+mn-lt"/>
                <a:cs typeface="Arial" pitchFamily="34" charset="0"/>
              </a:rPr>
              <a:t>Prestar Contas ao Conselho em relatórios de fácil compreensão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400" dirty="0">
                <a:latin typeface="+mn-lt"/>
                <a:cs typeface="Arial" pitchFamily="34" charset="0"/>
              </a:rPr>
              <a:t>Prestar contas ao MDS por meio do Demonstrativo Sintético Anual de Execução Físico-Financeiro do SUAS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39750" y="4986338"/>
            <a:ext cx="2571750" cy="1081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  <a:cs typeface="Arial" pitchFamily="34" charset="0"/>
              </a:rPr>
              <a:t>ASPECTOS ORGANIZACIONAIS</a:t>
            </a:r>
          </a:p>
        </p:txBody>
      </p:sp>
    </p:spTree>
    <p:extLst>
      <p:ext uri="{BB962C8B-B14F-4D97-AF65-F5344CB8AC3E}">
        <p14:creationId xmlns:p14="http://schemas.microsoft.com/office/powerpoint/2010/main" val="23323116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  <p:sp>
        <p:nvSpPr>
          <p:cNvPr id="4" name="Retângulo 8"/>
          <p:cNvSpPr txBox="1">
            <a:spLocks noChangeArrowheads="1"/>
          </p:cNvSpPr>
          <p:nvPr/>
        </p:nvSpPr>
        <p:spPr bwMode="auto">
          <a:xfrm>
            <a:off x="428625" y="817563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2800" b="1" dirty="0">
                <a:latin typeface="+mj-lt"/>
              </a:rPr>
              <a:t>FINANCIAMENTO</a:t>
            </a:r>
          </a:p>
        </p:txBody>
      </p:sp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468313" y="1577975"/>
            <a:ext cx="8351837" cy="373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2000" dirty="0">
                <a:latin typeface="+mn-lt"/>
                <a:cs typeface="Arial" pitchFamily="34" charset="0"/>
              </a:rPr>
              <a:t>Os repasses ocorrem por meio de transferências "fundo a fundo", realizadas pelo Fundo Nacional de Assistência Social - FNAS aos fundos estaduais, municipais e do Distrito Federal, ou pelo fundo estadual de assistência aos fundos municipais, </a:t>
            </a:r>
            <a:r>
              <a:rPr lang="pt-BR" sz="2000" b="1" dirty="0">
                <a:latin typeface="+mn-lt"/>
                <a:cs typeface="Arial" pitchFamily="34" charset="0"/>
              </a:rPr>
              <a:t>de forma regular e automática</a:t>
            </a:r>
            <a:r>
              <a:rPr lang="pt-BR" sz="2000" dirty="0">
                <a:latin typeface="+mn-lt"/>
                <a:cs typeface="Arial" pitchFamily="34" charset="0"/>
              </a:rPr>
              <a:t>, propiciando que os gestores disponham dos recursos previamente pactuados nas comissões </a:t>
            </a:r>
            <a:r>
              <a:rPr lang="pt-BR" sz="2000" dirty="0" err="1">
                <a:latin typeface="+mn-lt"/>
                <a:cs typeface="Arial" pitchFamily="34" charset="0"/>
              </a:rPr>
              <a:t>intergestoras</a:t>
            </a:r>
            <a:r>
              <a:rPr lang="pt-BR" sz="2000" dirty="0">
                <a:latin typeface="+mn-lt"/>
                <a:cs typeface="Arial" pitchFamily="34" charset="0"/>
              </a:rPr>
              <a:t> (CIB e CIT) e deliberados nos conselhos de assistência social, para o cumprimento de sua programação de ações e serviços.</a:t>
            </a:r>
          </a:p>
        </p:txBody>
      </p:sp>
    </p:spTree>
    <p:extLst>
      <p:ext uri="{BB962C8B-B14F-4D97-AF65-F5344CB8AC3E}">
        <p14:creationId xmlns:p14="http://schemas.microsoft.com/office/powerpoint/2010/main" val="22713750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  <p:sp>
        <p:nvSpPr>
          <p:cNvPr id="4" name="Retângulo 8"/>
          <p:cNvSpPr>
            <a:spLocks noChangeArrowheads="1"/>
          </p:cNvSpPr>
          <p:nvPr/>
        </p:nvSpPr>
        <p:spPr bwMode="auto">
          <a:xfrm>
            <a:off x="0" y="465138"/>
            <a:ext cx="9144000" cy="90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+mj-lt"/>
              </a:rPr>
              <a:t> PRINCIPAIS OBSERVAÇÕES PARA APLICAÇÃO DOS RECURSOS</a:t>
            </a:r>
          </a:p>
        </p:txBody>
      </p:sp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468313" y="1384315"/>
            <a:ext cx="838993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Os recursos recebidos do Fundo Nacional de Assistência Social devem ser aplicados, observando:</a:t>
            </a:r>
          </a:p>
          <a:p>
            <a:pPr algn="just" eaLnBrk="0" hangingPunct="0">
              <a:defRPr/>
            </a:pPr>
            <a:endParaRPr lang="pt-BR" sz="2000" dirty="0">
              <a:solidFill>
                <a:srgbClr val="000000"/>
              </a:solidFill>
              <a:latin typeface="+mn-lt"/>
            </a:endParaRPr>
          </a:p>
          <a:p>
            <a:pPr marL="342900" indent="-342900" algn="just" eaLnBrk="0" hangingPunct="0"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As normas do Direito Financeiro (Leis nº 4.320/64 e 8.666/93);</a:t>
            </a:r>
            <a:endParaRPr lang="pt-BR" sz="2000" dirty="0">
              <a:solidFill>
                <a:srgbClr val="000000"/>
              </a:solidFill>
            </a:endParaRPr>
          </a:p>
          <a:p>
            <a:pPr algn="just" eaLnBrk="0" hangingPunct="0">
              <a:defRPr/>
            </a:pPr>
            <a:endParaRPr lang="pt-BR" sz="1000" dirty="0">
              <a:solidFill>
                <a:srgbClr val="000000"/>
              </a:solidFill>
              <a:latin typeface="+mn-lt"/>
            </a:endParaRPr>
          </a:p>
          <a:p>
            <a:pPr marL="4763" lvl="1" indent="350838" algn="just" eaLnBrk="0" hangingPunct="0"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A finalidade estabelecida pela NOB/SUAS (Resolução </a:t>
            </a:r>
            <a:r>
              <a:rPr lang="pt-BR" sz="2000" dirty="0" err="1">
                <a:solidFill>
                  <a:srgbClr val="000000"/>
                </a:solidFill>
                <a:latin typeface="+mn-lt"/>
              </a:rPr>
              <a:t>CNAS</a:t>
            </a:r>
            <a:r>
              <a:rPr lang="pt-BR" sz="2000" dirty="0">
                <a:solidFill>
                  <a:srgbClr val="000000"/>
                </a:solidFill>
                <a:latin typeface="+mn-lt"/>
              </a:rPr>
              <a:t> nº 33 de 12/12/2012 e Portarias MDS nº 440 e 442));</a:t>
            </a:r>
          </a:p>
          <a:p>
            <a:pPr algn="just" eaLnBrk="0" hangingPunct="0">
              <a:defRPr/>
            </a:pPr>
            <a:endParaRPr lang="pt-BR" sz="1000" dirty="0">
              <a:solidFill>
                <a:srgbClr val="000000"/>
              </a:solidFill>
              <a:latin typeface="+mn-lt"/>
            </a:endParaRPr>
          </a:p>
          <a:p>
            <a:pPr marL="4763" lvl="1" indent="350838" algn="just" eaLnBrk="0" hangingPunct="0"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A Tipificação Nacional de Serviços socioassistenciais (Resolução nº 109 de 11/11/2009);</a:t>
            </a:r>
          </a:p>
          <a:p>
            <a:pPr marL="4763" lvl="1" indent="350838" algn="just" eaLnBrk="0" hangingPunct="0">
              <a:buFont typeface="Wingdings" pitchFamily="2" charset="2"/>
              <a:buChar char="ü"/>
              <a:defRPr/>
            </a:pPr>
            <a:endParaRPr lang="pt-BR" sz="1000" dirty="0">
              <a:solidFill>
                <a:srgbClr val="000000"/>
              </a:solidFill>
              <a:latin typeface="+mn-lt"/>
            </a:endParaRPr>
          </a:p>
          <a:p>
            <a:pPr marL="4763" lvl="1" indent="350838" algn="just" eaLnBrk="0" hangingPunct="0"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A relação direta dos serviços adquiridos com a “finalidade” estabelecida pela União e quanto ao cumprimento do “objetivo”;</a:t>
            </a:r>
          </a:p>
          <a:p>
            <a:pPr marL="4763" lvl="1" indent="350838" algn="just" eaLnBrk="0" hangingPunct="0">
              <a:buFont typeface="Wingdings" pitchFamily="2" charset="2"/>
              <a:buChar char="ü"/>
              <a:defRPr/>
            </a:pPr>
            <a:endParaRPr lang="pt-BR" sz="1000" dirty="0">
              <a:solidFill>
                <a:srgbClr val="000000"/>
              </a:solidFill>
              <a:latin typeface="+mn-lt"/>
            </a:endParaRPr>
          </a:p>
          <a:p>
            <a:pPr marL="4763" lvl="1" indent="350838" algn="just" eaLnBrk="0" hangingPunct="0"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Os Cadernos de Orientações (CRAS, CREAS, IGDSUAS, etc.); e</a:t>
            </a:r>
          </a:p>
          <a:p>
            <a:pPr marL="4763" lvl="1" indent="350838" algn="just" eaLnBrk="0" hangingPunct="0">
              <a:buFont typeface="Wingdings" pitchFamily="2" charset="2"/>
              <a:buChar char="ü"/>
              <a:defRPr/>
            </a:pPr>
            <a:endParaRPr lang="pt-BR" sz="1000" dirty="0">
              <a:solidFill>
                <a:srgbClr val="000000"/>
              </a:solidFill>
              <a:latin typeface="+mn-lt"/>
            </a:endParaRPr>
          </a:p>
          <a:p>
            <a:pPr marL="4763" lvl="1" indent="350838" algn="just" eaLnBrk="0" hangingPunct="0"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000000"/>
                </a:solidFill>
                <a:latin typeface="+mn-lt"/>
              </a:rPr>
              <a:t>As orientações no sítio do MDS.</a:t>
            </a:r>
          </a:p>
        </p:txBody>
      </p:sp>
    </p:spTree>
    <p:extLst>
      <p:ext uri="{BB962C8B-B14F-4D97-AF65-F5344CB8AC3E}">
        <p14:creationId xmlns:p14="http://schemas.microsoft.com/office/powerpoint/2010/main" val="26854869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000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do SUAS</a:t>
            </a:r>
            <a:br>
              <a:rPr lang="pt-BR" altLang="pt-BR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pt-B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38125" y="1233488"/>
            <a:ext cx="8610600" cy="5072383"/>
            <a:chOff x="192" y="1152"/>
            <a:chExt cx="5424" cy="293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92" y="1155"/>
              <a:ext cx="1132" cy="18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CC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500" b="1" dirty="0" err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Instâncias</a:t>
              </a:r>
              <a:r>
                <a:rPr lang="en-GB" sz="1500" b="1" dirty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 de  </a:t>
              </a:r>
              <a:r>
                <a:rPr lang="en-GB" sz="1500" b="1" dirty="0" err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Gestão</a:t>
              </a:r>
              <a:endParaRPr lang="en-GB" sz="15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sz="15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500" b="1" dirty="0" err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Ministério</a:t>
              </a:r>
              <a:r>
                <a:rPr lang="en-GB" sz="1500" b="1" dirty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 do </a:t>
              </a:r>
              <a:r>
                <a:rPr lang="en-GB" sz="1500" b="1" dirty="0" err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Desenvolvimento</a:t>
              </a:r>
              <a:r>
                <a:rPr lang="en-GB" sz="1500" b="1" dirty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 Social e </a:t>
              </a:r>
              <a:r>
                <a:rPr lang="en-GB" sz="1500" b="1" dirty="0" err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Combate</a:t>
              </a:r>
              <a:r>
                <a:rPr lang="en-GB" sz="1500" b="1" dirty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 à </a:t>
              </a:r>
              <a:r>
                <a:rPr lang="en-GB" sz="1500" b="1" dirty="0" err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Fome</a:t>
              </a:r>
              <a:endParaRPr lang="en-GB" sz="15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sz="15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500" b="1" dirty="0" err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Secretarias</a:t>
              </a:r>
              <a:r>
                <a:rPr lang="en-GB" sz="1500" b="1" dirty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500" b="1" dirty="0" err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Estaduais</a:t>
              </a:r>
              <a:endParaRPr lang="en-GB" sz="15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sz="15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500" b="1" dirty="0" err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Secretarias</a:t>
              </a:r>
              <a:r>
                <a:rPr lang="en-GB" sz="1500" b="1" dirty="0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500" b="1" dirty="0" err="1">
                  <a:solidFill>
                    <a:prstClr val="black"/>
                  </a:solidFill>
                  <a:ea typeface="Arial Unicode MS" pitchFamily="34" charset="-128"/>
                  <a:cs typeface="Arial Unicode MS" pitchFamily="34" charset="-128"/>
                </a:rPr>
                <a:t>Municipais</a:t>
              </a:r>
              <a:endParaRPr lang="en-GB" sz="15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615" y="1155"/>
              <a:ext cx="1130" cy="18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0000" tIns="46800" rIns="90000" bIns="46800"/>
            <a:lstStyle/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CC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Instâncias</a:t>
              </a:r>
              <a:r>
                <a:rPr lang="en-GB" sz="1600" b="1" dirty="0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 de </a:t>
              </a:r>
              <a:r>
                <a:rPr lang="en-GB" sz="16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Negociação</a:t>
              </a:r>
              <a:r>
                <a:rPr lang="en-GB" sz="1600" b="1" dirty="0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 e </a:t>
              </a:r>
              <a:r>
                <a:rPr lang="en-GB" sz="16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Pactuação</a:t>
              </a:r>
              <a:endParaRPr lang="en-GB" sz="1600" b="1" dirty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sz="1600" b="1" dirty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Comissão</a:t>
              </a:r>
              <a:r>
                <a:rPr lang="en-GB" sz="1600" b="1" dirty="0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6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Intergestora</a:t>
              </a:r>
              <a:r>
                <a:rPr lang="en-GB" sz="1600" b="1" dirty="0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6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Tripartide</a:t>
              </a:r>
              <a:endParaRPr lang="en-GB" sz="1600" b="1" dirty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sz="1600" b="1" dirty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sz="1600" b="1" dirty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Comissão</a:t>
              </a:r>
              <a:r>
                <a:rPr lang="en-GB" sz="1600" b="1" dirty="0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6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Intergestora</a:t>
              </a:r>
              <a:r>
                <a:rPr lang="en-GB" sz="1600" b="1" dirty="0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6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Bipartide</a:t>
              </a:r>
              <a:endParaRPr lang="en-GB" sz="1600" b="1" dirty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38" y="1155"/>
              <a:ext cx="1130" cy="18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0000" tIns="46800" rIns="90000" bIns="46800"/>
            <a:lstStyle/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CC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5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Instâncias</a:t>
              </a:r>
              <a:r>
                <a:rPr lang="en-GB" sz="1500" b="1" dirty="0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 de </a:t>
              </a:r>
              <a:r>
                <a:rPr lang="en-GB" sz="15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Deliberação</a:t>
              </a:r>
              <a:r>
                <a:rPr lang="en-GB" sz="1500" b="1" dirty="0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 e </a:t>
              </a:r>
              <a:r>
                <a:rPr lang="en-GB" sz="15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Controle</a:t>
              </a:r>
              <a:r>
                <a:rPr lang="en-GB" sz="1500" b="1" dirty="0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 Social</a:t>
              </a: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sz="1500" b="1" dirty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sz="1500" b="1" dirty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5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Conselho</a:t>
              </a:r>
              <a:r>
                <a:rPr lang="en-GB" sz="1500" b="1" dirty="0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5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Nacional</a:t>
              </a:r>
              <a:endParaRPr lang="en-GB" sz="1500" b="1" dirty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br>
                <a:rPr lang="en-GB" sz="1500" b="1" dirty="0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</a:br>
              <a:r>
                <a:rPr lang="en-GB" sz="15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Conselhos</a:t>
              </a:r>
              <a:r>
                <a:rPr lang="en-GB" sz="1500" b="1" dirty="0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5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Estaduais</a:t>
              </a:r>
              <a:endParaRPr lang="en-GB" sz="1500" b="1" dirty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sz="1500" b="1" dirty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5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Conselhos</a:t>
              </a:r>
              <a:r>
                <a:rPr lang="en-GB" sz="1500" b="1" dirty="0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500" b="1" dirty="0" err="1">
                  <a:solidFill>
                    <a:prstClr val="white"/>
                  </a:solidFill>
                  <a:ea typeface="Arial Unicode MS" pitchFamily="34" charset="-128"/>
                  <a:cs typeface="Arial Unicode MS" pitchFamily="34" charset="-128"/>
                </a:rPr>
                <a:t>Municipais</a:t>
              </a:r>
              <a:endParaRPr lang="en-GB" sz="1500" b="1" dirty="0">
                <a:solidFill>
                  <a:prstClr val="white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459" y="1155"/>
              <a:ext cx="1131" cy="18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CC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 err="1">
                  <a:solidFill>
                    <a:prstClr val="black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Instâncias</a:t>
              </a:r>
              <a:r>
                <a:rPr lang="en-GB" sz="1600" b="1" dirty="0">
                  <a:solidFill>
                    <a:prstClr val="black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 de </a:t>
              </a:r>
              <a:r>
                <a:rPr lang="en-GB" sz="1600" b="1" dirty="0" err="1">
                  <a:solidFill>
                    <a:prstClr val="black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Financiamento</a:t>
              </a:r>
              <a:endPara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Fundo </a:t>
              </a: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 err="1">
                  <a:solidFill>
                    <a:prstClr val="black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Nacional</a:t>
              </a:r>
              <a:endPara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 err="1">
                  <a:solidFill>
                    <a:prstClr val="black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Fundos</a:t>
              </a:r>
              <a:endPara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prstClr val="black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solidFill>
                    <a:prstClr val="black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Estaduais</a:t>
              </a:r>
              <a:endPara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 err="1">
                  <a:solidFill>
                    <a:prstClr val="black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Fundos</a:t>
              </a:r>
              <a:r>
                <a:rPr lang="en-GB" sz="1600" b="1" dirty="0">
                  <a:solidFill>
                    <a:prstClr val="black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 </a:t>
              </a:r>
              <a:r>
                <a:rPr lang="en-GB" sz="1600" b="1" dirty="0" err="1">
                  <a:solidFill>
                    <a:prstClr val="black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Municipais</a:t>
              </a:r>
              <a:endPara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352" y="1152"/>
              <a:ext cx="229" cy="1819"/>
              <a:chOff x="1352" y="1152"/>
              <a:chExt cx="229" cy="1819"/>
            </a:xfrm>
          </p:grpSpPr>
          <p:sp>
            <p:nvSpPr>
              <p:cNvPr id="26" name="AutoShape 9"/>
              <p:cNvSpPr>
                <a:spLocks noChangeArrowheads="1"/>
              </p:cNvSpPr>
              <p:nvPr/>
            </p:nvSpPr>
            <p:spPr bwMode="auto">
              <a:xfrm>
                <a:off x="1355" y="1152"/>
                <a:ext cx="227" cy="106"/>
              </a:xfrm>
              <a:prstGeom prst="leftRightArrow">
                <a:avLst>
                  <a:gd name="adj1" fmla="val 50000"/>
                  <a:gd name="adj2" fmla="val 42632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AutoShape 10"/>
              <p:cNvSpPr>
                <a:spLocks noChangeArrowheads="1"/>
              </p:cNvSpPr>
              <p:nvPr/>
            </p:nvSpPr>
            <p:spPr bwMode="auto">
              <a:xfrm>
                <a:off x="1352" y="2008"/>
                <a:ext cx="227" cy="107"/>
              </a:xfrm>
              <a:prstGeom prst="leftRightArrow">
                <a:avLst>
                  <a:gd name="adj1" fmla="val 50000"/>
                  <a:gd name="adj2" fmla="val 42233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AutoShape 11"/>
              <p:cNvSpPr>
                <a:spLocks noChangeArrowheads="1"/>
              </p:cNvSpPr>
              <p:nvPr/>
            </p:nvSpPr>
            <p:spPr bwMode="auto">
              <a:xfrm>
                <a:off x="1352" y="2866"/>
                <a:ext cx="227" cy="106"/>
              </a:xfrm>
              <a:prstGeom prst="leftRightArrow">
                <a:avLst>
                  <a:gd name="adj1" fmla="val 50000"/>
                  <a:gd name="adj2" fmla="val 42632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775" y="1152"/>
              <a:ext cx="228" cy="1819"/>
              <a:chOff x="2775" y="1152"/>
              <a:chExt cx="228" cy="1819"/>
            </a:xfrm>
          </p:grpSpPr>
          <p:sp>
            <p:nvSpPr>
              <p:cNvPr id="23" name="AutoShape 13"/>
              <p:cNvSpPr>
                <a:spLocks noChangeArrowheads="1"/>
              </p:cNvSpPr>
              <p:nvPr/>
            </p:nvSpPr>
            <p:spPr bwMode="auto">
              <a:xfrm>
                <a:off x="2778" y="1152"/>
                <a:ext cx="226" cy="106"/>
              </a:xfrm>
              <a:prstGeom prst="leftRightArrow">
                <a:avLst>
                  <a:gd name="adj1" fmla="val 50000"/>
                  <a:gd name="adj2" fmla="val 42444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4"/>
              <p:cNvSpPr>
                <a:spLocks noChangeArrowheads="1"/>
              </p:cNvSpPr>
              <p:nvPr/>
            </p:nvSpPr>
            <p:spPr bwMode="auto">
              <a:xfrm>
                <a:off x="2775" y="2028"/>
                <a:ext cx="226" cy="106"/>
              </a:xfrm>
              <a:prstGeom prst="leftRightArrow">
                <a:avLst>
                  <a:gd name="adj1" fmla="val 50000"/>
                  <a:gd name="adj2" fmla="val 42444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AutoShape 15"/>
              <p:cNvSpPr>
                <a:spLocks noChangeArrowheads="1"/>
              </p:cNvSpPr>
              <p:nvPr/>
            </p:nvSpPr>
            <p:spPr bwMode="auto">
              <a:xfrm>
                <a:off x="2775" y="2866"/>
                <a:ext cx="226" cy="106"/>
              </a:xfrm>
              <a:prstGeom prst="leftRightArrow">
                <a:avLst>
                  <a:gd name="adj1" fmla="val 50000"/>
                  <a:gd name="adj2" fmla="val 42444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4198" y="1152"/>
              <a:ext cx="227" cy="1819"/>
              <a:chOff x="4198" y="1152"/>
              <a:chExt cx="227" cy="1819"/>
            </a:xfrm>
          </p:grpSpPr>
          <p:sp>
            <p:nvSpPr>
              <p:cNvPr id="20" name="AutoShape 17"/>
              <p:cNvSpPr>
                <a:spLocks noChangeArrowheads="1"/>
              </p:cNvSpPr>
              <p:nvPr/>
            </p:nvSpPr>
            <p:spPr bwMode="auto">
              <a:xfrm>
                <a:off x="4201" y="1152"/>
                <a:ext cx="225" cy="106"/>
              </a:xfrm>
              <a:prstGeom prst="leftRightArrow">
                <a:avLst>
                  <a:gd name="adj1" fmla="val 50000"/>
                  <a:gd name="adj2" fmla="val 42256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AutoShape 18"/>
              <p:cNvSpPr>
                <a:spLocks noChangeArrowheads="1"/>
              </p:cNvSpPr>
              <p:nvPr/>
            </p:nvSpPr>
            <p:spPr bwMode="auto">
              <a:xfrm>
                <a:off x="4198" y="2028"/>
                <a:ext cx="225" cy="106"/>
              </a:xfrm>
              <a:prstGeom prst="leftRightArrow">
                <a:avLst>
                  <a:gd name="adj1" fmla="val 50000"/>
                  <a:gd name="adj2" fmla="val 42256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AutoShape 19"/>
              <p:cNvSpPr>
                <a:spLocks noChangeArrowheads="1"/>
              </p:cNvSpPr>
              <p:nvPr/>
            </p:nvSpPr>
            <p:spPr bwMode="auto">
              <a:xfrm>
                <a:off x="4198" y="2866"/>
                <a:ext cx="225" cy="106"/>
              </a:xfrm>
              <a:prstGeom prst="leftRightArrow">
                <a:avLst>
                  <a:gd name="adj1" fmla="val 50000"/>
                  <a:gd name="adj2" fmla="val 42256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92" y="3311"/>
              <a:ext cx="5424" cy="2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Rede de </a:t>
              </a:r>
              <a:r>
                <a:rPr lang="en-GB" sz="1600" b="1" dirty="0" err="1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Serviços</a:t>
              </a:r>
              <a:r>
                <a:rPr lang="en-GB" sz="1600" b="1" dirty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600" b="1" dirty="0" err="1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Governamentais</a:t>
              </a:r>
              <a:r>
                <a:rPr lang="en-GB" sz="1600" b="1" dirty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 e </a:t>
              </a:r>
              <a:r>
                <a:rPr lang="en-GB" sz="1600" b="1" dirty="0" err="1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não</a:t>
              </a:r>
              <a:r>
                <a:rPr lang="en-GB" sz="1600" b="1" dirty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600" b="1" dirty="0" err="1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Governamentais</a:t>
              </a:r>
              <a:r>
                <a:rPr lang="en-GB" sz="1600" b="1" dirty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 de </a:t>
              </a:r>
              <a:r>
                <a:rPr lang="en-GB" sz="1600" b="1" dirty="0" err="1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Assistência</a:t>
              </a:r>
              <a:r>
                <a:rPr lang="en-GB" sz="1600" b="1" dirty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 Social</a:t>
              </a: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2107" y="3890"/>
              <a:ext cx="1595" cy="19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spAutoFit/>
            </a:bodyPr>
            <a:lstStyle/>
            <a:p>
              <a:pPr algn="ctr" defTabSz="449263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600" b="1" dirty="0" err="1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Destinatários</a:t>
              </a:r>
              <a:r>
                <a:rPr lang="en-GB" sz="1600" b="1" dirty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 / </a:t>
              </a:r>
              <a:r>
                <a:rPr lang="en-GB" sz="1600" b="1" dirty="0" err="1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Usuários</a:t>
              </a:r>
              <a:endParaRPr lang="en-GB" sz="1600" b="1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645" y="3062"/>
              <a:ext cx="4495" cy="213"/>
              <a:chOff x="645" y="3062"/>
              <a:chExt cx="4495" cy="213"/>
            </a:xfrm>
          </p:grpSpPr>
          <p:sp>
            <p:nvSpPr>
              <p:cNvPr id="16" name="AutoShape 23"/>
              <p:cNvSpPr>
                <a:spLocks noChangeArrowheads="1"/>
              </p:cNvSpPr>
              <p:nvPr/>
            </p:nvSpPr>
            <p:spPr bwMode="auto">
              <a:xfrm rot="5400000">
                <a:off x="647" y="3056"/>
                <a:ext cx="214" cy="227"/>
              </a:xfrm>
              <a:prstGeom prst="leftRightArrow">
                <a:avLst>
                  <a:gd name="adj1" fmla="val 50000"/>
                  <a:gd name="adj2" fmla="val 19907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24"/>
              <p:cNvSpPr>
                <a:spLocks noChangeArrowheads="1"/>
              </p:cNvSpPr>
              <p:nvPr/>
            </p:nvSpPr>
            <p:spPr bwMode="auto">
              <a:xfrm rot="5400000">
                <a:off x="2069" y="3056"/>
                <a:ext cx="214" cy="227"/>
              </a:xfrm>
              <a:prstGeom prst="leftRightArrow">
                <a:avLst>
                  <a:gd name="adj1" fmla="val 50000"/>
                  <a:gd name="adj2" fmla="val 19907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AutoShape 25"/>
              <p:cNvSpPr>
                <a:spLocks noChangeArrowheads="1"/>
              </p:cNvSpPr>
              <p:nvPr/>
            </p:nvSpPr>
            <p:spPr bwMode="auto">
              <a:xfrm rot="5400000">
                <a:off x="3492" y="3056"/>
                <a:ext cx="214" cy="227"/>
              </a:xfrm>
              <a:prstGeom prst="leftRightArrow">
                <a:avLst>
                  <a:gd name="adj1" fmla="val 50000"/>
                  <a:gd name="adj2" fmla="val 19907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utoShape 26"/>
              <p:cNvSpPr>
                <a:spLocks noChangeArrowheads="1"/>
              </p:cNvSpPr>
              <p:nvPr/>
            </p:nvSpPr>
            <p:spPr bwMode="auto">
              <a:xfrm rot="5400000">
                <a:off x="4916" y="3056"/>
                <a:ext cx="214" cy="227"/>
              </a:xfrm>
              <a:prstGeom prst="leftRightArrow">
                <a:avLst>
                  <a:gd name="adj1" fmla="val 50000"/>
                  <a:gd name="adj2" fmla="val 19907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 rot="5400000">
              <a:off x="2802" y="3622"/>
              <a:ext cx="209" cy="227"/>
            </a:xfrm>
            <a:prstGeom prst="leftRightArrow">
              <a:avLst>
                <a:gd name="adj1" fmla="val 50000"/>
                <a:gd name="adj2" fmla="val 1990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9" name="Imagem 28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889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7"/>
            <a:ext cx="8229241" cy="792089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8E2A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 Condições necessárias para recebimento de recursos do FNAS Art. 30 da LOAS - Cumprimento por parte dos Estados, do Distrito Federal e dos municípios : 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constituição do conselho de assistência social;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b) a elaboração do plano de assistência social;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c) a instituição e funcionamento do fundo, com alocação de recursos próprios do tesouro em seu orçamento;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d) constituir Unidade Orçamentária para cada Fundo de Assistência Social nas respectivas esferas de governo contemplando os recursos destinados às Ações/Serviços de Assistência Social (as parcelas do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cofinanciamento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federal, estadual e municipal). </a:t>
            </a:r>
          </a:p>
        </p:txBody>
      </p:sp>
      <p:pic>
        <p:nvPicPr>
          <p:cNvPr id="4" name="Imagem 3" descr="Log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215082"/>
            <a:ext cx="250177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932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2221</Words>
  <Application>Microsoft Office PowerPoint</Application>
  <PresentationFormat>Apresentação na tela (4:3)</PresentationFormat>
  <Paragraphs>217</Paragraphs>
  <Slides>29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Arial</vt:lpstr>
      <vt:lpstr>Arial Unicode MS</vt:lpstr>
      <vt:lpstr>Calibri</vt:lpstr>
      <vt:lpstr>Helvetica</vt:lpstr>
      <vt:lpstr>Helvetica Neue</vt:lpstr>
      <vt:lpstr>Tahoma</vt:lpstr>
      <vt:lpstr>Wingdings</vt:lpstr>
      <vt:lpstr>Default</vt:lpstr>
      <vt:lpstr>CorelDRAW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Organização do SUAS </vt:lpstr>
      <vt:lpstr>FINANCIAMENTO</vt:lpstr>
      <vt:lpstr>PRINCIPAIS OBSERVAÇÕES PARA APLICAÇÃO DOS RECURSOS</vt:lpstr>
      <vt:lpstr>PRINCIPAIS ITENS DE DESPESAS QUE PODEM SER REALIZADOS PARA A EXECUÇÃO DOS SERVIÇOS</vt:lpstr>
      <vt:lpstr>PRINCIPAIS ITENS DE DESPESAS QUE PODEM SER REALIZADOS PARA A EXECUÇÃO DOS SERVIÇOS</vt:lpstr>
      <vt:lpstr>VEDAÇÕES</vt:lpstr>
      <vt:lpstr>Gestão do Trabalho - SUAS</vt:lpstr>
      <vt:lpstr>COFINANCIAMENTO ESTADUAL  </vt:lpstr>
      <vt:lpstr>CRITÉRIOS 2009 – Resolução CIB nº 007, de 09 de novembro de 2009 e Resolução CEAS nº 015, de 12 de dezembro de 2009 </vt:lpstr>
      <vt:lpstr>CRITÉRIOS DE EXPANSÃO PARA NOVE MUNICÍPIOS 2013 </vt:lpstr>
      <vt:lpstr>Apresentação do PowerPoint</vt:lpstr>
      <vt:lpstr>Cofinanciamento Estadual da Proteção Social Básica </vt:lpstr>
      <vt:lpstr>Apresentação do PowerPoint</vt:lpstr>
      <vt:lpstr>Expansão da Proteção Social Especial de Média Complexidade</vt:lpstr>
      <vt:lpstr>Expansão da Proteção Social Espacial de Média Complexidade</vt:lpstr>
      <vt:lpstr>Capilaridade da Proteção Social Especial de Média Complexidade em Alagoas, até 2015.</vt:lpstr>
      <vt:lpstr>Expansão da Proteção Social Especial de Média Complexidade 40 municípios contemplados</vt:lpstr>
      <vt:lpstr>Mapa da Proteção Social Especial de Média Complexidade após o processo de expansão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</dc:creator>
  <cp:lastModifiedBy>Aline Rodrigues</cp:lastModifiedBy>
  <cp:revision>83</cp:revision>
  <dcterms:modified xsi:type="dcterms:W3CDTF">2016-06-07T01:44:15Z</dcterms:modified>
</cp:coreProperties>
</file>