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5" r:id="rId1"/>
  </p:sldMasterIdLst>
  <p:notesMasterIdLst>
    <p:notesMasterId r:id="rId31"/>
  </p:notesMasterIdLst>
  <p:handoutMasterIdLst>
    <p:handoutMasterId r:id="rId32"/>
  </p:handoutMasterIdLst>
  <p:sldIdLst>
    <p:sldId id="550" r:id="rId2"/>
    <p:sldId id="671" r:id="rId3"/>
    <p:sldId id="673" r:id="rId4"/>
    <p:sldId id="674" r:id="rId5"/>
    <p:sldId id="658" r:id="rId6"/>
    <p:sldId id="650" r:id="rId7"/>
    <p:sldId id="624" r:id="rId8"/>
    <p:sldId id="625" r:id="rId9"/>
    <p:sldId id="618" r:id="rId10"/>
    <p:sldId id="631" r:id="rId11"/>
    <p:sldId id="632" r:id="rId12"/>
    <p:sldId id="633" r:id="rId13"/>
    <p:sldId id="634" r:id="rId14"/>
    <p:sldId id="638" r:id="rId15"/>
    <p:sldId id="663" r:id="rId16"/>
    <p:sldId id="635" r:id="rId17"/>
    <p:sldId id="636" r:id="rId18"/>
    <p:sldId id="664" r:id="rId19"/>
    <p:sldId id="675" r:id="rId20"/>
    <p:sldId id="619" r:id="rId21"/>
    <p:sldId id="660" r:id="rId22"/>
    <p:sldId id="667" r:id="rId23"/>
    <p:sldId id="661" r:id="rId24"/>
    <p:sldId id="653" r:id="rId25"/>
    <p:sldId id="637" r:id="rId26"/>
    <p:sldId id="644" r:id="rId27"/>
    <p:sldId id="642" r:id="rId28"/>
    <p:sldId id="649" r:id="rId29"/>
    <p:sldId id="612" r:id="rId30"/>
  </p:sldIdLst>
  <p:sldSz cx="9144000" cy="6858000" type="screen4x3"/>
  <p:notesSz cx="6794500" cy="99314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3399"/>
    <a:srgbClr val="0066CC"/>
    <a:srgbClr val="0000FF"/>
    <a:srgbClr val="00FFFF"/>
    <a:srgbClr val="FFFF66"/>
    <a:srgbClr val="99FF66"/>
    <a:srgbClr val="006600"/>
    <a:srgbClr val="FF9900"/>
    <a:srgbClr val="003300"/>
    <a:srgbClr val="99FF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4833" autoAdjust="0"/>
    <p:restoredTop sz="94718" autoAdjust="0"/>
  </p:normalViewPr>
  <p:slideViewPr>
    <p:cSldViewPr>
      <p:cViewPr>
        <p:scale>
          <a:sx n="70" d="100"/>
          <a:sy n="70" d="100"/>
        </p:scale>
        <p:origin x="-996" y="-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4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200" cy="496247"/>
          </a:xfrm>
          <a:prstGeom prst="rect">
            <a:avLst/>
          </a:prstGeom>
        </p:spPr>
        <p:txBody>
          <a:bodyPr vert="horz" lIns="92161" tIns="46080" rIns="92161" bIns="46080" rtlCol="0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47686" y="1"/>
            <a:ext cx="2945199" cy="496247"/>
          </a:xfrm>
          <a:prstGeom prst="rect">
            <a:avLst/>
          </a:prstGeom>
        </p:spPr>
        <p:txBody>
          <a:bodyPr vert="horz" lIns="92161" tIns="46080" rIns="92161" bIns="46080" rtlCol="0"/>
          <a:lstStyle>
            <a:lvl1pPr algn="r">
              <a:defRPr sz="1200"/>
            </a:lvl1pPr>
          </a:lstStyle>
          <a:p>
            <a:pPr>
              <a:defRPr/>
            </a:pPr>
            <a:fld id="{4D16036F-F83F-49A0-8DDC-3E95990E6DB3}" type="datetimeFigureOut">
              <a:rPr lang="pt-BR"/>
              <a:pPr>
                <a:defRPr/>
              </a:pPr>
              <a:t>08/08/2013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33537"/>
            <a:ext cx="2945200" cy="496247"/>
          </a:xfrm>
          <a:prstGeom prst="rect">
            <a:avLst/>
          </a:prstGeom>
        </p:spPr>
        <p:txBody>
          <a:bodyPr vert="horz" lIns="92161" tIns="46080" rIns="92161" bIns="4608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47686" y="9433537"/>
            <a:ext cx="2945199" cy="496247"/>
          </a:xfrm>
          <a:prstGeom prst="rect">
            <a:avLst/>
          </a:prstGeom>
        </p:spPr>
        <p:txBody>
          <a:bodyPr vert="horz" lIns="92161" tIns="46080" rIns="92161" bIns="46080" rtlCol="0" anchor="b"/>
          <a:lstStyle>
            <a:lvl1pPr algn="r">
              <a:defRPr sz="1200"/>
            </a:lvl1pPr>
          </a:lstStyle>
          <a:p>
            <a:pPr>
              <a:defRPr/>
            </a:pPr>
            <a:fld id="{77016837-DC85-4371-871D-9A172FE4347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533737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3582" cy="496247"/>
          </a:xfrm>
          <a:prstGeom prst="rect">
            <a:avLst/>
          </a:prstGeom>
        </p:spPr>
        <p:txBody>
          <a:bodyPr vert="horz" lIns="92161" tIns="46080" rIns="92161" bIns="46080" rtlCol="0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49302" y="1"/>
            <a:ext cx="2943582" cy="496247"/>
          </a:xfrm>
          <a:prstGeom prst="rect">
            <a:avLst/>
          </a:prstGeom>
        </p:spPr>
        <p:txBody>
          <a:bodyPr vert="horz" lIns="92161" tIns="46080" rIns="92161" bIns="46080" rtlCol="0"/>
          <a:lstStyle>
            <a:lvl1pPr algn="r">
              <a:defRPr sz="1200"/>
            </a:lvl1pPr>
          </a:lstStyle>
          <a:p>
            <a:pPr>
              <a:defRPr/>
            </a:pPr>
            <a:fld id="{52CBA74A-E069-4B23-92B1-9E5532C0E320}" type="datetimeFigureOut">
              <a:rPr lang="pt-BR"/>
              <a:pPr>
                <a:defRPr/>
              </a:pPr>
              <a:t>08/08/2013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12813" y="742950"/>
            <a:ext cx="496887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61" tIns="46080" rIns="92161" bIns="46080" rtlCol="0" anchor="ctr"/>
          <a:lstStyle/>
          <a:p>
            <a:pPr lvl="0"/>
            <a:endParaRPr lang="pt-BR" noProof="0" smtClean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289" y="4716769"/>
            <a:ext cx="5435924" cy="4469454"/>
          </a:xfrm>
          <a:prstGeom prst="rect">
            <a:avLst/>
          </a:prstGeom>
        </p:spPr>
        <p:txBody>
          <a:bodyPr vert="horz" lIns="92161" tIns="46080" rIns="92161" bIns="46080" rtlCol="0"/>
          <a:lstStyle/>
          <a:p>
            <a:pPr lvl="0"/>
            <a:r>
              <a:rPr lang="pt-BR" noProof="0" smtClean="0"/>
              <a:t>Clique para editar 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1" y="9433537"/>
            <a:ext cx="2943582" cy="496247"/>
          </a:xfrm>
          <a:prstGeom prst="rect">
            <a:avLst/>
          </a:prstGeom>
        </p:spPr>
        <p:txBody>
          <a:bodyPr vert="horz" lIns="92161" tIns="46080" rIns="92161" bIns="4608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49302" y="9433537"/>
            <a:ext cx="2943582" cy="496247"/>
          </a:xfrm>
          <a:prstGeom prst="rect">
            <a:avLst/>
          </a:prstGeom>
        </p:spPr>
        <p:txBody>
          <a:bodyPr vert="horz" lIns="92161" tIns="46080" rIns="92161" bIns="46080" rtlCol="0" anchor="b"/>
          <a:lstStyle>
            <a:lvl1pPr algn="r">
              <a:defRPr sz="1200"/>
            </a:lvl1pPr>
          </a:lstStyle>
          <a:p>
            <a:pPr>
              <a:defRPr/>
            </a:pPr>
            <a:fld id="{6BA2C2E9-4992-44BB-B2EE-1FA1A4E7DAD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7582133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3584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3EE7AAF-2C24-47AD-AED2-E88D929E7B75}" type="slidenum">
              <a:rPr lang="pt-BR" smtClean="0">
                <a:cs typeface="Arial" charset="0"/>
              </a:rPr>
              <a:pPr/>
              <a:t>1</a:t>
            </a:fld>
            <a:endParaRPr lang="pt-BR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3584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3EE7AAF-2C24-47AD-AED2-E88D929E7B75}" type="slidenum">
              <a:rPr lang="pt-BR" smtClean="0">
                <a:cs typeface="Arial" charset="0"/>
              </a:rPr>
              <a:pPr/>
              <a:t>14</a:t>
            </a:fld>
            <a:endParaRPr lang="pt-BR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3584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3EE7AAF-2C24-47AD-AED2-E88D929E7B75}" type="slidenum">
              <a:rPr lang="pt-BR" smtClean="0">
                <a:cs typeface="Arial" charset="0"/>
              </a:rPr>
              <a:pPr/>
              <a:t>15</a:t>
            </a:fld>
            <a:endParaRPr lang="pt-BR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3584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3EE7AAF-2C24-47AD-AED2-E88D929E7B75}" type="slidenum">
              <a:rPr lang="pt-BR" smtClean="0">
                <a:cs typeface="Arial" charset="0"/>
              </a:rPr>
              <a:pPr/>
              <a:t>16</a:t>
            </a:fld>
            <a:endParaRPr lang="pt-BR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3584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3EE7AAF-2C24-47AD-AED2-E88D929E7B75}" type="slidenum">
              <a:rPr lang="pt-BR" smtClean="0">
                <a:cs typeface="Arial" charset="0"/>
              </a:rPr>
              <a:pPr/>
              <a:t>17</a:t>
            </a:fld>
            <a:endParaRPr lang="pt-BR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3584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3EE7AAF-2C24-47AD-AED2-E88D929E7B75}" type="slidenum">
              <a:rPr lang="pt-BR" smtClean="0">
                <a:cs typeface="Arial" charset="0"/>
              </a:rPr>
              <a:pPr/>
              <a:t>24</a:t>
            </a:fld>
            <a:endParaRPr lang="pt-BR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3584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3EE7AAF-2C24-47AD-AED2-E88D929E7B75}" type="slidenum">
              <a:rPr lang="pt-BR" smtClean="0">
                <a:cs typeface="Arial" charset="0"/>
              </a:rPr>
              <a:pPr/>
              <a:t>25</a:t>
            </a:fld>
            <a:endParaRPr lang="pt-BR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3584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3EE7AAF-2C24-47AD-AED2-E88D929E7B75}" type="slidenum">
              <a:rPr lang="pt-BR" smtClean="0">
                <a:cs typeface="Arial" charset="0"/>
              </a:rPr>
              <a:pPr/>
              <a:t>26</a:t>
            </a:fld>
            <a:endParaRPr lang="pt-BR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3584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3EE7AAF-2C24-47AD-AED2-E88D929E7B75}" type="slidenum">
              <a:rPr lang="pt-BR" smtClean="0">
                <a:cs typeface="Arial" charset="0"/>
              </a:rPr>
              <a:pPr/>
              <a:t>27</a:t>
            </a:fld>
            <a:endParaRPr lang="pt-BR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3584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3EE7AAF-2C24-47AD-AED2-E88D929E7B75}" type="slidenum">
              <a:rPr lang="pt-BR" smtClean="0">
                <a:cs typeface="Arial" charset="0"/>
              </a:rPr>
              <a:pPr/>
              <a:t>28</a:t>
            </a:fld>
            <a:endParaRPr lang="pt-BR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3584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3EE7AAF-2C24-47AD-AED2-E88D929E7B75}" type="slidenum">
              <a:rPr lang="pt-BR" smtClean="0">
                <a:cs typeface="Arial" charset="0"/>
              </a:rPr>
              <a:pPr/>
              <a:t>2</a:t>
            </a:fld>
            <a:endParaRPr lang="pt-BR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3584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3EE7AAF-2C24-47AD-AED2-E88D929E7B75}" type="slidenum">
              <a:rPr lang="pt-BR" smtClean="0">
                <a:cs typeface="Arial" charset="0"/>
              </a:rPr>
              <a:pPr/>
              <a:t>3</a:t>
            </a:fld>
            <a:endParaRPr lang="pt-BR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3584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3EE7AAF-2C24-47AD-AED2-E88D929E7B75}" type="slidenum">
              <a:rPr lang="pt-BR" smtClean="0">
                <a:cs typeface="Arial" charset="0"/>
              </a:rPr>
              <a:pPr/>
              <a:t>4</a:t>
            </a:fld>
            <a:endParaRPr lang="pt-BR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3584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3EE7AAF-2C24-47AD-AED2-E88D929E7B75}" type="slidenum">
              <a:rPr lang="pt-BR" smtClean="0">
                <a:cs typeface="Arial" charset="0"/>
              </a:rPr>
              <a:pPr/>
              <a:t>9</a:t>
            </a:fld>
            <a:endParaRPr lang="pt-BR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3584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3EE7AAF-2C24-47AD-AED2-E88D929E7B75}" type="slidenum">
              <a:rPr lang="pt-BR" smtClean="0">
                <a:cs typeface="Arial" charset="0"/>
              </a:rPr>
              <a:pPr/>
              <a:t>10</a:t>
            </a:fld>
            <a:endParaRPr lang="pt-BR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3584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3EE7AAF-2C24-47AD-AED2-E88D929E7B75}" type="slidenum">
              <a:rPr lang="pt-BR" smtClean="0">
                <a:cs typeface="Arial" charset="0"/>
              </a:rPr>
              <a:pPr/>
              <a:t>11</a:t>
            </a:fld>
            <a:endParaRPr lang="pt-BR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3584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3EE7AAF-2C24-47AD-AED2-E88D929E7B75}" type="slidenum">
              <a:rPr lang="pt-BR" smtClean="0">
                <a:cs typeface="Arial" charset="0"/>
              </a:rPr>
              <a:pPr/>
              <a:t>12</a:t>
            </a:fld>
            <a:endParaRPr lang="pt-BR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3584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3EE7AAF-2C24-47AD-AED2-E88D929E7B75}" type="slidenum">
              <a:rPr lang="pt-BR" smtClean="0">
                <a:cs typeface="Arial" charset="0"/>
              </a:rPr>
              <a:pPr/>
              <a:t>13</a:t>
            </a:fld>
            <a:endParaRPr lang="pt-BR" smtClean="0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17B0B-D126-4962-A51A-8E9EABB8ACD2}" type="datetimeFigureOut">
              <a:rPr lang="pt-BR" smtClean="0"/>
              <a:pPr/>
              <a:t>08/08/2013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D9A13-3644-48E7-AD14-9B86A0CF92A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17B0B-D126-4962-A51A-8E9EABB8ACD2}" type="datetimeFigureOut">
              <a:rPr lang="pt-BR" smtClean="0"/>
              <a:pPr/>
              <a:t>08/08/2013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D9A13-3644-48E7-AD14-9B86A0CF92A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17B0B-D126-4962-A51A-8E9EABB8ACD2}" type="datetimeFigureOut">
              <a:rPr lang="pt-BR" smtClean="0"/>
              <a:pPr/>
              <a:t>08/08/2013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D9A13-3644-48E7-AD14-9B86A0CF92A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17B0B-D126-4962-A51A-8E9EABB8ACD2}" type="datetimeFigureOut">
              <a:rPr lang="pt-BR" smtClean="0"/>
              <a:pPr/>
              <a:t>08/08/2013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D9A13-3644-48E7-AD14-9B86A0CF92A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17B0B-D126-4962-A51A-8E9EABB8ACD2}" type="datetimeFigureOut">
              <a:rPr lang="pt-BR" smtClean="0"/>
              <a:pPr/>
              <a:t>08/08/2013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D9A13-3644-48E7-AD14-9B86A0CF92A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17B0B-D126-4962-A51A-8E9EABB8ACD2}" type="datetimeFigureOut">
              <a:rPr lang="pt-BR" smtClean="0"/>
              <a:pPr/>
              <a:t>08/08/2013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D9A13-3644-48E7-AD14-9B86A0CF92A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17B0B-D126-4962-A51A-8E9EABB8ACD2}" type="datetimeFigureOut">
              <a:rPr lang="pt-BR" smtClean="0"/>
              <a:pPr/>
              <a:t>08/08/2013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D9A13-3644-48E7-AD14-9B86A0CF92A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17B0B-D126-4962-A51A-8E9EABB8ACD2}" type="datetimeFigureOut">
              <a:rPr lang="pt-BR" smtClean="0"/>
              <a:pPr/>
              <a:t>08/08/2013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D9A13-3644-48E7-AD14-9B86A0CF92A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17B0B-D126-4962-A51A-8E9EABB8ACD2}" type="datetimeFigureOut">
              <a:rPr lang="pt-BR" smtClean="0"/>
              <a:pPr/>
              <a:t>08/08/2013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D9A13-3644-48E7-AD14-9B86A0CF92A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17B0B-D126-4962-A51A-8E9EABB8ACD2}" type="datetimeFigureOut">
              <a:rPr lang="pt-BR" smtClean="0"/>
              <a:pPr/>
              <a:t>08/08/2013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D9A13-3644-48E7-AD14-9B86A0CF92A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17B0B-D126-4962-A51A-8E9EABB8ACD2}" type="datetimeFigureOut">
              <a:rPr lang="pt-BR" smtClean="0"/>
              <a:pPr/>
              <a:t>08/08/2013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D9A13-3644-48E7-AD14-9B86A0CF92A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717B0B-D126-4962-A51A-8E9EABB8ACD2}" type="datetimeFigureOut">
              <a:rPr lang="pt-BR" smtClean="0"/>
              <a:pPr/>
              <a:t>08/08/2013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BD9A13-3644-48E7-AD14-9B86A0CF92A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6" r:id="rId1"/>
    <p:sldLayoutId id="2147484097" r:id="rId2"/>
    <p:sldLayoutId id="2147484098" r:id="rId3"/>
    <p:sldLayoutId id="2147484099" r:id="rId4"/>
    <p:sldLayoutId id="2147484100" r:id="rId5"/>
    <p:sldLayoutId id="2147484101" r:id="rId6"/>
    <p:sldLayoutId id="2147484102" r:id="rId7"/>
    <p:sldLayoutId id="2147484103" r:id="rId8"/>
    <p:sldLayoutId id="2147484104" r:id="rId9"/>
    <p:sldLayoutId id="2147484105" r:id="rId10"/>
    <p:sldLayoutId id="2147484106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35"/>
          <p:cNvSpPr txBox="1">
            <a:spLocks noChangeArrowheads="1"/>
          </p:cNvSpPr>
          <p:nvPr/>
        </p:nvSpPr>
        <p:spPr bwMode="auto">
          <a:xfrm>
            <a:off x="6732588" y="3644900"/>
            <a:ext cx="14398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pt-BR">
              <a:latin typeface="Arial" charset="0"/>
              <a:cs typeface="Arial" charset="0"/>
            </a:endParaRPr>
          </a:p>
        </p:txBody>
      </p:sp>
      <p:sp>
        <p:nvSpPr>
          <p:cNvPr id="9219" name="Text Box 130"/>
          <p:cNvSpPr txBox="1">
            <a:spLocks noChangeArrowheads="1"/>
          </p:cNvSpPr>
          <p:nvPr/>
        </p:nvSpPr>
        <p:spPr bwMode="auto">
          <a:xfrm>
            <a:off x="827584" y="1988840"/>
            <a:ext cx="7704856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pt-BR" sz="4000" b="1" dirty="0" smtClean="0">
                <a:latin typeface="Times New Roman" pitchFamily="18" charset="0"/>
                <a:cs typeface="Times New Roman" pitchFamily="18" charset="0"/>
              </a:rPr>
              <a:t>Programa Nacional de Promoção do Acesso ao Mundo do Trabalho </a:t>
            </a:r>
          </a:p>
          <a:p>
            <a:pPr algn="ctr" eaLnBrk="0" hangingPunct="0"/>
            <a:r>
              <a:rPr lang="pt-BR" sz="4000" b="1" dirty="0" smtClean="0">
                <a:latin typeface="Times New Roman" pitchFamily="18" charset="0"/>
                <a:cs typeface="Times New Roman" pitchFamily="18" charset="0"/>
              </a:rPr>
              <a:t>ACESSUAS-TRABALHO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128"/>
          <p:cNvSpPr>
            <a:spLocks noChangeArrowheads="1"/>
          </p:cNvSpPr>
          <p:nvPr/>
        </p:nvSpPr>
        <p:spPr bwMode="auto">
          <a:xfrm>
            <a:off x="0" y="0"/>
            <a:ext cx="9144000" cy="620713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pic>
        <p:nvPicPr>
          <p:cNvPr id="92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850" y="0"/>
            <a:ext cx="1830388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211958" y="-45387"/>
            <a:ext cx="5096346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pt-BR" sz="1400" b="1" dirty="0">
                <a:solidFill>
                  <a:schemeClr val="bg1"/>
                </a:solidFill>
              </a:rPr>
              <a:t>Ministério do Desenvolvimento Social e Combate à Fome</a:t>
            </a:r>
            <a:endParaRPr lang="en-US" sz="1400" b="1" dirty="0">
              <a:solidFill>
                <a:schemeClr val="bg1"/>
              </a:solidFill>
            </a:endParaRPr>
          </a:p>
          <a:p>
            <a:pPr algn="r"/>
            <a:r>
              <a:rPr lang="pt-BR" sz="1400" b="1" dirty="0">
                <a:solidFill>
                  <a:schemeClr val="bg1"/>
                </a:solidFill>
              </a:rPr>
              <a:t>Secretaria Nacional de Assistência </a:t>
            </a:r>
            <a:r>
              <a:rPr lang="pt-BR" sz="1400" b="1" dirty="0" smtClean="0">
                <a:solidFill>
                  <a:schemeClr val="bg1"/>
                </a:solidFill>
              </a:rPr>
              <a:t>Social</a:t>
            </a:r>
          </a:p>
          <a:p>
            <a:pPr algn="r"/>
            <a:endParaRPr lang="pt-BR" sz="1400" b="1" dirty="0">
              <a:solidFill>
                <a:schemeClr val="bg1"/>
              </a:solidFill>
            </a:endParaRPr>
          </a:p>
        </p:txBody>
      </p:sp>
      <p:pic>
        <p:nvPicPr>
          <p:cNvPr id="1032" name="Picture 8" descr="http://2.bp.blogspot.com/-fkzcm1-t1fw/UANSeSCqnSI/AAAAAAAACdk/NLTrne-brpI/s1600/suas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148064" y="5373216"/>
            <a:ext cx="1300783" cy="13187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://www.portaldoagronegocio.com.br/arquivos/n_0808_1262075556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23639" y="5301208"/>
            <a:ext cx="2412857" cy="1512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35"/>
          <p:cNvSpPr txBox="1">
            <a:spLocks noChangeArrowheads="1"/>
          </p:cNvSpPr>
          <p:nvPr/>
        </p:nvSpPr>
        <p:spPr bwMode="auto">
          <a:xfrm>
            <a:off x="6732588" y="3644900"/>
            <a:ext cx="14398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pt-BR">
              <a:latin typeface="Arial" charset="0"/>
              <a:cs typeface="Arial" charset="0"/>
            </a:endParaRPr>
          </a:p>
        </p:txBody>
      </p:sp>
      <p:sp>
        <p:nvSpPr>
          <p:cNvPr id="4" name="Rectangle 128"/>
          <p:cNvSpPr>
            <a:spLocks noChangeArrowheads="1"/>
          </p:cNvSpPr>
          <p:nvPr/>
        </p:nvSpPr>
        <p:spPr bwMode="auto">
          <a:xfrm>
            <a:off x="0" y="0"/>
            <a:ext cx="9144000" cy="620713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pic>
        <p:nvPicPr>
          <p:cNvPr id="92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850" y="0"/>
            <a:ext cx="1830388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211958" y="-45387"/>
            <a:ext cx="5096346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pt-BR" sz="1400" b="1" dirty="0">
                <a:solidFill>
                  <a:schemeClr val="bg1"/>
                </a:solidFill>
              </a:rPr>
              <a:t>Ministério do Desenvolvimento Social e Combate à Fome</a:t>
            </a:r>
            <a:endParaRPr lang="en-US" sz="1400" b="1" dirty="0">
              <a:solidFill>
                <a:schemeClr val="bg1"/>
              </a:solidFill>
            </a:endParaRPr>
          </a:p>
          <a:p>
            <a:pPr algn="r"/>
            <a:r>
              <a:rPr lang="pt-BR" sz="1400" b="1" dirty="0">
                <a:solidFill>
                  <a:schemeClr val="bg1"/>
                </a:solidFill>
              </a:rPr>
              <a:t>Secretaria Nacional de Assistência </a:t>
            </a:r>
            <a:r>
              <a:rPr lang="pt-BR" sz="1400" b="1" dirty="0" smtClean="0">
                <a:solidFill>
                  <a:schemeClr val="bg1"/>
                </a:solidFill>
              </a:rPr>
              <a:t>Social</a:t>
            </a:r>
          </a:p>
          <a:p>
            <a:pPr algn="r"/>
            <a:endParaRPr lang="pt-BR" sz="1400" b="1" dirty="0">
              <a:solidFill>
                <a:schemeClr val="bg1"/>
              </a:solidFill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251520" y="912777"/>
            <a:ext cx="864096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pt-BR" sz="2400" dirty="0"/>
              <a:t>A promoção da articulação intersetorial compreende </a:t>
            </a:r>
            <a:r>
              <a:rPr lang="pt-BR" sz="2400" b="1" dirty="0" smtClean="0"/>
              <a:t>comunicação </a:t>
            </a:r>
            <a:r>
              <a:rPr lang="pt-BR" sz="2400" b="1" dirty="0"/>
              <a:t>entre serviços e ações das políticas envolvidas</a:t>
            </a:r>
            <a:r>
              <a:rPr lang="pt-BR" sz="2400" dirty="0"/>
              <a:t> e depende do envolvimento do </a:t>
            </a:r>
            <a:r>
              <a:rPr lang="pt-BR" sz="2400" b="1" dirty="0"/>
              <a:t>gestor de assistência </a:t>
            </a:r>
            <a:r>
              <a:rPr lang="pt-BR" sz="2400" dirty="0"/>
              <a:t>social, além do apoio do </a:t>
            </a:r>
            <a:r>
              <a:rPr lang="pt-BR" sz="2400" b="1" dirty="0"/>
              <a:t>Prefeito </a:t>
            </a:r>
            <a:r>
              <a:rPr lang="pt-BR" sz="2400" dirty="0" smtClean="0"/>
              <a:t>na </a:t>
            </a:r>
            <a:r>
              <a:rPr lang="pt-BR" sz="2400" dirty="0"/>
              <a:t>priorização do diálogo pelas diversas políticas afetas à inclusão produtiva no município, de forma a </a:t>
            </a:r>
            <a:r>
              <a:rPr lang="pt-BR" sz="2400" b="1" dirty="0"/>
              <a:t>estabelecer e coordenar fluxos de demandas e informações</a:t>
            </a:r>
            <a:r>
              <a:rPr lang="pt-BR" sz="2400" dirty="0"/>
              <a:t>, visando contribuir para o acesso </a:t>
            </a:r>
            <a:r>
              <a:rPr lang="pt-BR" sz="2400" dirty="0" smtClean="0"/>
              <a:t>de indivíduos e </a:t>
            </a:r>
            <a:r>
              <a:rPr lang="pt-BR" sz="2400" dirty="0"/>
              <a:t>famílias em situação de maior vulnerabilidade </a:t>
            </a:r>
            <a:r>
              <a:rPr lang="pt-BR" sz="2400" dirty="0" smtClean="0"/>
              <a:t>social.</a:t>
            </a:r>
          </a:p>
          <a:p>
            <a:pPr algn="just"/>
            <a:endParaRPr lang="pt-BR" sz="2400" dirty="0" smtClean="0"/>
          </a:p>
          <a:p>
            <a:pPr marL="342900" indent="-342900" algn="just">
              <a:buFont typeface="Arial" pitchFamily="34" charset="0"/>
              <a:buChar char="•"/>
            </a:pPr>
            <a:r>
              <a:rPr lang="pt-BR" sz="2400" dirty="0" smtClean="0"/>
              <a:t> A </a:t>
            </a:r>
            <a:r>
              <a:rPr lang="pt-BR" sz="2400" b="1" dirty="0" smtClean="0"/>
              <a:t>articulação é fundamental</a:t>
            </a:r>
            <a:r>
              <a:rPr lang="pt-BR" sz="2400" dirty="0" smtClean="0"/>
              <a:t> desde o </a:t>
            </a:r>
            <a:r>
              <a:rPr lang="pt-BR" sz="2400" b="1" dirty="0"/>
              <a:t>mapeamento </a:t>
            </a:r>
            <a:r>
              <a:rPr lang="pt-BR" sz="2400" dirty="0"/>
              <a:t>de oportunidades e </a:t>
            </a:r>
            <a:r>
              <a:rPr lang="pt-BR" sz="2400" dirty="0" smtClean="0"/>
              <a:t>da população </a:t>
            </a:r>
            <a:r>
              <a:rPr lang="pt-BR" sz="2400" dirty="0"/>
              <a:t>em situação de vulnerabilidade, </a:t>
            </a:r>
            <a:r>
              <a:rPr lang="pt-BR" sz="2400" dirty="0" smtClean="0"/>
              <a:t>até o acompanhamento dos usuários com </a:t>
            </a:r>
            <a:r>
              <a:rPr lang="pt-BR" sz="2400" dirty="0"/>
              <a:t>ações que </a:t>
            </a:r>
            <a:r>
              <a:rPr lang="pt-BR" sz="2400" dirty="0" err="1" smtClean="0"/>
              <a:t>apoiem</a:t>
            </a:r>
            <a:r>
              <a:rPr lang="pt-BR" sz="2400" dirty="0" smtClean="0"/>
              <a:t> sua permanência nos cursos até a </a:t>
            </a:r>
            <a:r>
              <a:rPr lang="pt-BR" sz="2400" dirty="0"/>
              <a:t>conclusão </a:t>
            </a:r>
            <a:r>
              <a:rPr lang="pt-BR" sz="2400" dirty="0" smtClean="0"/>
              <a:t>e sua </a:t>
            </a:r>
            <a:r>
              <a:rPr lang="pt-BR" sz="2400" b="1" dirty="0" smtClean="0"/>
              <a:t>inserção </a:t>
            </a:r>
            <a:r>
              <a:rPr lang="pt-BR" sz="2400" b="1" dirty="0"/>
              <a:t>no mercado </a:t>
            </a:r>
            <a:r>
              <a:rPr lang="pt-BR" sz="2400" dirty="0"/>
              <a:t>de trabalho</a:t>
            </a:r>
            <a:r>
              <a:rPr lang="pt-BR" sz="2400" dirty="0" smtClean="0"/>
              <a:t>. 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xmlns="" val="565153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35"/>
          <p:cNvSpPr txBox="1">
            <a:spLocks noChangeArrowheads="1"/>
          </p:cNvSpPr>
          <p:nvPr/>
        </p:nvSpPr>
        <p:spPr bwMode="auto">
          <a:xfrm>
            <a:off x="6732588" y="3644900"/>
            <a:ext cx="14398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pt-BR">
              <a:latin typeface="Arial" charset="0"/>
              <a:cs typeface="Arial" charset="0"/>
            </a:endParaRPr>
          </a:p>
        </p:txBody>
      </p:sp>
      <p:sp>
        <p:nvSpPr>
          <p:cNvPr id="4" name="Rectangle 128"/>
          <p:cNvSpPr>
            <a:spLocks noChangeArrowheads="1"/>
          </p:cNvSpPr>
          <p:nvPr/>
        </p:nvSpPr>
        <p:spPr bwMode="auto">
          <a:xfrm>
            <a:off x="0" y="0"/>
            <a:ext cx="9144000" cy="620713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pic>
        <p:nvPicPr>
          <p:cNvPr id="92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850" y="0"/>
            <a:ext cx="1830388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211958" y="-45387"/>
            <a:ext cx="5096346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pt-BR" sz="1400" b="1" dirty="0">
                <a:solidFill>
                  <a:schemeClr val="bg1"/>
                </a:solidFill>
              </a:rPr>
              <a:t>Ministério do Desenvolvimento Social e Combate à Fome</a:t>
            </a:r>
            <a:endParaRPr lang="en-US" sz="1400" b="1" dirty="0">
              <a:solidFill>
                <a:schemeClr val="bg1"/>
              </a:solidFill>
            </a:endParaRPr>
          </a:p>
          <a:p>
            <a:pPr algn="r"/>
            <a:r>
              <a:rPr lang="pt-BR" sz="1400" b="1" dirty="0">
                <a:solidFill>
                  <a:schemeClr val="bg1"/>
                </a:solidFill>
              </a:rPr>
              <a:t>Secretaria Nacional de Assistência </a:t>
            </a:r>
            <a:r>
              <a:rPr lang="pt-BR" sz="1400" b="1" dirty="0" smtClean="0">
                <a:solidFill>
                  <a:schemeClr val="bg1"/>
                </a:solidFill>
              </a:rPr>
              <a:t>Social</a:t>
            </a:r>
          </a:p>
          <a:p>
            <a:pPr algn="r"/>
            <a:endParaRPr lang="pt-BR" sz="1400" b="1" dirty="0">
              <a:solidFill>
                <a:schemeClr val="bg1"/>
              </a:solidFill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251520" y="908720"/>
            <a:ext cx="496855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dirty="0" smtClean="0"/>
              <a:t>O </a:t>
            </a:r>
            <a:r>
              <a:rPr lang="pt-BR" dirty="0"/>
              <a:t>PAIF é o principal Serviço de Proteção Social Básica e é o responsável pelos encaminhamentos das famílias, ou algum de seus membros, para serviços </a:t>
            </a:r>
            <a:r>
              <a:rPr lang="pt-BR" dirty="0" err="1"/>
              <a:t>socioassistenciais</a:t>
            </a:r>
            <a:r>
              <a:rPr lang="pt-BR" dirty="0"/>
              <a:t> ou de outros </a:t>
            </a:r>
            <a:r>
              <a:rPr lang="pt-BR" dirty="0" smtClean="0"/>
              <a:t>setores; e o </a:t>
            </a:r>
            <a:r>
              <a:rPr lang="pt-BR" u="sng" dirty="0" smtClean="0"/>
              <a:t>diálogo entre a equipe do CRAS/PAIF e a do ACESSUAS TRABALHO</a:t>
            </a:r>
            <a:r>
              <a:rPr lang="pt-BR" dirty="0" smtClean="0"/>
              <a:t> é importante para </a:t>
            </a:r>
            <a:r>
              <a:rPr lang="pt-BR" dirty="0"/>
              <a:t>facilitar que, uma vez identificado pelos técnicos do CRAS a necessidade de inserção de um usuário ao mercado de trabalho, o técnico possa orientar sobre as opções existentes no território e, assim, </a:t>
            </a:r>
            <a:r>
              <a:rPr lang="pt-BR" dirty="0" smtClean="0"/>
              <a:t>encaminhá-lo ao ACESSUAS TRABALHO. </a:t>
            </a:r>
            <a:endParaRPr lang="pt-BR" dirty="0"/>
          </a:p>
        </p:txBody>
      </p:sp>
      <p:sp>
        <p:nvSpPr>
          <p:cNvPr id="3" name="Retângulo 2"/>
          <p:cNvSpPr/>
          <p:nvPr/>
        </p:nvSpPr>
        <p:spPr>
          <a:xfrm>
            <a:off x="251520" y="620688"/>
            <a:ext cx="32843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/>
              <a:t>ARTICULAÇÃO COM O PAIF</a:t>
            </a:r>
            <a:endParaRPr lang="pt-BR" dirty="0"/>
          </a:p>
        </p:txBody>
      </p:sp>
      <p:sp>
        <p:nvSpPr>
          <p:cNvPr id="11" name="Retângulo 10"/>
          <p:cNvSpPr/>
          <p:nvPr/>
        </p:nvSpPr>
        <p:spPr>
          <a:xfrm>
            <a:off x="251520" y="5589240"/>
            <a:ext cx="8784976" cy="830997"/>
          </a:xfrm>
          <a:prstGeom prst="rect">
            <a:avLst/>
          </a:prstGeom>
          <a:ln w="12700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pt-BR" sz="1600" b="1" dirty="0" smtClean="0"/>
              <a:t>A </a:t>
            </a:r>
            <a:r>
              <a:rPr lang="pt-BR" sz="1600" b="1" dirty="0"/>
              <a:t>articulação do Programa </a:t>
            </a:r>
            <a:r>
              <a:rPr lang="pt-BR" sz="1600" b="1" dirty="0" smtClean="0"/>
              <a:t>ACESSUAS TRABALHO </a:t>
            </a:r>
            <a:r>
              <a:rPr lang="pt-BR" sz="1600" b="1" dirty="0"/>
              <a:t>com o PAIF, apesar de importante para a identificação dos usuários interessados nos cursos, suas necessidades e potencialidades, não pode prejudicar o trabalho social com famílias desenvolvido </a:t>
            </a:r>
            <a:r>
              <a:rPr lang="pt-BR" sz="1600" b="1" dirty="0" smtClean="0"/>
              <a:t>nos CRAS (equipe; espaço). </a:t>
            </a:r>
            <a:endParaRPr lang="pt-BR" sz="1600" b="1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36096" y="908720"/>
            <a:ext cx="3543300" cy="2495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1" name="Picture 5" descr="http://2.bp.blogspot.com/-hMKuQ_LqM3o/TjbF_fZ4uhI/AAAAAAAAAEI/Jn2woc8l2pQ/s1600/imagemcras.bmp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75656" y="4149080"/>
            <a:ext cx="1552575" cy="1276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tângulo 7"/>
          <p:cNvSpPr/>
          <p:nvPr/>
        </p:nvSpPr>
        <p:spPr>
          <a:xfrm>
            <a:off x="3203848" y="4111912"/>
            <a:ext cx="583264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dirty="0" smtClean="0"/>
              <a:t>O</a:t>
            </a:r>
            <a:r>
              <a:rPr lang="pt-BR" b="1" dirty="0" smtClean="0"/>
              <a:t> CRAS,</a:t>
            </a:r>
            <a:r>
              <a:rPr lang="pt-BR" dirty="0" smtClean="0"/>
              <a:t> por meio do PAIF e demais serviços, também pode ter um papel fundamental para a </a:t>
            </a:r>
            <a:r>
              <a:rPr lang="pt-BR" u="sng" dirty="0" smtClean="0"/>
              <a:t>permanência</a:t>
            </a:r>
            <a:r>
              <a:rPr lang="pt-BR" dirty="0" smtClean="0"/>
              <a:t> dos usuários da assistência nos cursos.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448895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35"/>
          <p:cNvSpPr txBox="1">
            <a:spLocks noChangeArrowheads="1"/>
          </p:cNvSpPr>
          <p:nvPr/>
        </p:nvSpPr>
        <p:spPr bwMode="auto">
          <a:xfrm>
            <a:off x="6732588" y="3644900"/>
            <a:ext cx="14398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pt-BR">
              <a:latin typeface="Arial" charset="0"/>
              <a:cs typeface="Arial" charset="0"/>
            </a:endParaRPr>
          </a:p>
        </p:txBody>
      </p:sp>
      <p:sp>
        <p:nvSpPr>
          <p:cNvPr id="4" name="Rectangle 128"/>
          <p:cNvSpPr>
            <a:spLocks noChangeArrowheads="1"/>
          </p:cNvSpPr>
          <p:nvPr/>
        </p:nvSpPr>
        <p:spPr bwMode="auto">
          <a:xfrm>
            <a:off x="0" y="0"/>
            <a:ext cx="9144000" cy="620713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pic>
        <p:nvPicPr>
          <p:cNvPr id="92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850" y="0"/>
            <a:ext cx="1830388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211958" y="-45387"/>
            <a:ext cx="5096346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pt-BR" sz="1400" b="1" dirty="0">
                <a:solidFill>
                  <a:schemeClr val="bg1"/>
                </a:solidFill>
              </a:rPr>
              <a:t>Ministério do Desenvolvimento Social e Combate à Fome</a:t>
            </a:r>
            <a:endParaRPr lang="en-US" sz="1400" b="1" dirty="0">
              <a:solidFill>
                <a:schemeClr val="bg1"/>
              </a:solidFill>
            </a:endParaRPr>
          </a:p>
          <a:p>
            <a:pPr algn="r"/>
            <a:r>
              <a:rPr lang="pt-BR" sz="1400" b="1" dirty="0">
                <a:solidFill>
                  <a:schemeClr val="bg1"/>
                </a:solidFill>
              </a:rPr>
              <a:t>Secretaria Nacional de Assistência </a:t>
            </a:r>
            <a:r>
              <a:rPr lang="pt-BR" sz="1400" b="1" dirty="0" smtClean="0">
                <a:solidFill>
                  <a:schemeClr val="bg1"/>
                </a:solidFill>
              </a:rPr>
              <a:t>Social</a:t>
            </a:r>
          </a:p>
          <a:p>
            <a:pPr algn="r"/>
            <a:endParaRPr lang="pt-BR" sz="1400" b="1" dirty="0">
              <a:solidFill>
                <a:schemeClr val="bg1"/>
              </a:solidFill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611560" y="1772816"/>
            <a:ext cx="7776864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EIXOS DO ACESSUAS TRABALHO</a:t>
            </a:r>
          </a:p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O </a:t>
            </a:r>
            <a:r>
              <a:rPr lang="pt-BR" sz="2000" dirty="0"/>
              <a:t>Programa possui três eixos fundamentais: </a:t>
            </a:r>
            <a:r>
              <a:rPr lang="pt-BR" sz="2000" b="1" dirty="0"/>
              <a:t>mobilização</a:t>
            </a:r>
            <a:r>
              <a:rPr lang="pt-BR" sz="2000" dirty="0"/>
              <a:t>, </a:t>
            </a:r>
            <a:r>
              <a:rPr lang="pt-BR" sz="2000" b="1" dirty="0"/>
              <a:t>encaminhamento</a:t>
            </a:r>
            <a:r>
              <a:rPr lang="pt-BR" sz="2000" dirty="0"/>
              <a:t> e </a:t>
            </a:r>
            <a:r>
              <a:rPr lang="pt-BR" sz="2000" b="1" dirty="0"/>
              <a:t>monitoramento da trajetória do usuário</a:t>
            </a:r>
            <a:r>
              <a:rPr lang="pt-BR" sz="2000" dirty="0"/>
              <a:t>, que aliados ao Mapa de ofertas e oportunidades compõem as atividades da equipe de referência do ACESSUAS TRABALHO. </a:t>
            </a:r>
          </a:p>
          <a:p>
            <a:r>
              <a:rPr lang="pt-BR" dirty="0"/>
              <a:t> </a:t>
            </a:r>
          </a:p>
        </p:txBody>
      </p:sp>
      <p:grpSp>
        <p:nvGrpSpPr>
          <p:cNvPr id="15" name="Grupo 14"/>
          <p:cNvGrpSpPr/>
          <p:nvPr/>
        </p:nvGrpSpPr>
        <p:grpSpPr>
          <a:xfrm>
            <a:off x="-6016" y="4614227"/>
            <a:ext cx="9114521" cy="830997"/>
            <a:chOff x="-6016" y="4509120"/>
            <a:chExt cx="9114521" cy="830997"/>
          </a:xfrm>
        </p:grpSpPr>
        <p:sp>
          <p:nvSpPr>
            <p:cNvPr id="11" name="Retângulo 10"/>
            <p:cNvSpPr/>
            <p:nvPr/>
          </p:nvSpPr>
          <p:spPr>
            <a:xfrm>
              <a:off x="6732589" y="4509120"/>
              <a:ext cx="2375916" cy="830997"/>
            </a:xfrm>
            <a:prstGeom prst="rect">
              <a:avLst/>
            </a:prstGeom>
            <a:solidFill>
              <a:schemeClr val="accent6"/>
            </a:solidFill>
            <a:ln w="38100">
              <a:solidFill>
                <a:schemeClr val="accent4"/>
              </a:solidFill>
            </a:ln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pt-BR" sz="2400" b="1" cap="none" spc="0" dirty="0" smtClean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solidFill>
                    <a:schemeClr val="accent5">
                      <a:lumMod val="75000"/>
                    </a:schemeClr>
                  </a:solidFill>
                  <a:effectLst/>
                </a:rPr>
                <a:t>Monitoramento da trajetória</a:t>
              </a:r>
              <a:endParaRPr lang="pt-BR" sz="24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  <a:effectLst/>
              </a:endParaRPr>
            </a:p>
          </p:txBody>
        </p:sp>
        <p:grpSp>
          <p:nvGrpSpPr>
            <p:cNvPr id="14" name="Grupo 13"/>
            <p:cNvGrpSpPr/>
            <p:nvPr/>
          </p:nvGrpSpPr>
          <p:grpSpPr>
            <a:xfrm>
              <a:off x="-6016" y="4725144"/>
              <a:ext cx="6738256" cy="461665"/>
              <a:chOff x="-6016" y="4725144"/>
              <a:chExt cx="6738256" cy="461665"/>
            </a:xfrm>
          </p:grpSpPr>
          <p:sp>
            <p:nvSpPr>
              <p:cNvPr id="5" name="Retângulo 4"/>
              <p:cNvSpPr/>
              <p:nvPr/>
            </p:nvSpPr>
            <p:spPr>
              <a:xfrm>
                <a:off x="-6016" y="4725144"/>
                <a:ext cx="2489784" cy="461665"/>
              </a:xfrm>
              <a:prstGeom prst="rect">
                <a:avLst/>
              </a:prstGeom>
              <a:solidFill>
                <a:srgbClr val="7030A0"/>
              </a:solidFill>
              <a:ln w="38100">
                <a:solidFill>
                  <a:schemeClr val="accent5"/>
                </a:solidFill>
              </a:ln>
            </p:spPr>
            <p:txBody>
              <a:bodyPr wrap="none" lIns="91440" tIns="45720" rIns="91440" bIns="45720">
                <a:spAutoFit/>
              </a:bodyPr>
              <a:lstStyle/>
              <a:p>
                <a:pPr algn="ctr"/>
                <a:r>
                  <a:rPr lang="pt-BR" sz="2400" b="1" cap="none" spc="50" dirty="0" smtClean="0">
                    <a:ln w="12700" cmpd="sng">
                      <a:solidFill>
                        <a:schemeClr val="accent6">
                          <a:satMod val="120000"/>
                          <a:shade val="80000"/>
                        </a:schemeClr>
                      </a:solidFill>
                      <a:prstDash val="solid"/>
                    </a:ln>
                    <a:solidFill>
                      <a:schemeClr val="accent6">
                        <a:tint val="1000"/>
                      </a:schemeClr>
                    </a:solidFill>
                    <a:effectLst>
                      <a:glow rad="53100">
                        <a:schemeClr val="accent6">
                          <a:satMod val="180000"/>
                          <a:alpha val="30000"/>
                        </a:schemeClr>
                      </a:glow>
                    </a:effectLst>
                  </a:rPr>
                  <a:t>MOBILIZAÇÃO</a:t>
                </a:r>
                <a:endParaRPr lang="pt-BR" sz="5400" b="1" cap="none" spc="50" dirty="0">
                  <a:ln w="12700" cmpd="sng">
                    <a:solidFill>
                      <a:schemeClr val="accent6">
                        <a:satMod val="120000"/>
                        <a:shade val="80000"/>
                      </a:schemeClr>
                    </a:solidFill>
                    <a:prstDash val="solid"/>
                  </a:ln>
                  <a:solidFill>
                    <a:schemeClr val="accent6">
                      <a:tint val="1000"/>
                    </a:schemeClr>
                  </a:solidFill>
                  <a:effectLst>
                    <a:glow rad="53100">
                      <a:schemeClr val="accent6">
                        <a:satMod val="180000"/>
                        <a:alpha val="30000"/>
                      </a:schemeClr>
                    </a:glow>
                  </a:effectLst>
                </a:endParaRPr>
              </a:p>
            </p:txBody>
          </p:sp>
          <p:sp>
            <p:nvSpPr>
              <p:cNvPr id="9" name="Retângulo 8"/>
              <p:cNvSpPr/>
              <p:nvPr/>
            </p:nvSpPr>
            <p:spPr>
              <a:xfrm>
                <a:off x="2843808" y="4725144"/>
                <a:ext cx="3534937" cy="461665"/>
              </a:xfrm>
              <a:prstGeom prst="rect">
                <a:avLst/>
              </a:prstGeom>
              <a:solidFill>
                <a:schemeClr val="accent5"/>
              </a:solidFill>
              <a:ln w="38100">
                <a:solidFill>
                  <a:schemeClr val="accent6"/>
                </a:solidFill>
              </a:ln>
            </p:spPr>
            <p:txBody>
              <a:bodyPr wrap="square" lIns="91440" tIns="45720" rIns="91440" bIns="45720">
                <a:spAutoFit/>
              </a:bodyPr>
              <a:lstStyle/>
              <a:p>
                <a:pPr algn="ctr"/>
                <a:r>
                  <a:rPr lang="pt-BR" sz="2400" b="1" cap="none" spc="0" dirty="0" smtClean="0">
                    <a:ln w="18000">
                      <a:solidFill>
                        <a:schemeClr val="accent2">
                          <a:satMod val="140000"/>
                        </a:schemeClr>
                      </a:solidFill>
                      <a:prstDash val="solid"/>
                      <a:miter lim="800000"/>
                    </a:ln>
                    <a:solidFill>
                      <a:schemeClr val="accent4"/>
                    </a:solidFill>
                    <a:effectLst>
                      <a:outerShdw blurRad="25500" dist="23000" dir="7020000" algn="tl">
                        <a:srgbClr val="000000">
                          <a:alpha val="50000"/>
                        </a:srgbClr>
                      </a:outerShdw>
                    </a:effectLst>
                  </a:rPr>
                  <a:t>ENCAMINHAMENTO</a:t>
                </a:r>
                <a:endParaRPr lang="pt-BR" sz="2400" b="1" cap="none" spc="0" dirty="0">
                  <a:ln w="18000">
                    <a:solidFill>
                      <a:schemeClr val="accent2">
                        <a:satMod val="140000"/>
                      </a:schemeClr>
                    </a:solidFill>
                    <a:prstDash val="solid"/>
                    <a:miter lim="800000"/>
                  </a:ln>
                  <a:solidFill>
                    <a:schemeClr val="accent4"/>
                  </a:solidFill>
                  <a:effectLst>
                    <a:outerShdw blurRad="25500" dist="23000" dir="7020000" algn="tl">
                      <a:srgbClr val="000000">
                        <a:alpha val="50000"/>
                      </a:srgbClr>
                    </a:outerShdw>
                  </a:effectLst>
                </a:endParaRPr>
              </a:p>
            </p:txBody>
          </p:sp>
          <p:cxnSp>
            <p:nvCxnSpPr>
              <p:cNvPr id="13" name="Conector de seta reta 12"/>
              <p:cNvCxnSpPr>
                <a:stCxn id="5" idx="3"/>
                <a:endCxn id="9" idx="1"/>
              </p:cNvCxnSpPr>
              <p:nvPr/>
            </p:nvCxnSpPr>
            <p:spPr>
              <a:xfrm>
                <a:off x="2483768" y="4955977"/>
                <a:ext cx="360040" cy="0"/>
              </a:xfrm>
              <a:prstGeom prst="straightConnector1">
                <a:avLst/>
              </a:prstGeom>
              <a:ln w="38100">
                <a:solidFill>
                  <a:schemeClr val="accent1">
                    <a:lumMod val="75000"/>
                  </a:schemeClr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Conector de seta reta 15"/>
              <p:cNvCxnSpPr/>
              <p:nvPr/>
            </p:nvCxnSpPr>
            <p:spPr>
              <a:xfrm>
                <a:off x="6372200" y="4924618"/>
                <a:ext cx="360040" cy="0"/>
              </a:xfrm>
              <a:prstGeom prst="straightConnector1">
                <a:avLst/>
              </a:prstGeom>
              <a:ln w="38100">
                <a:solidFill>
                  <a:schemeClr val="accent1">
                    <a:lumMod val="75000"/>
                  </a:schemeClr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xmlns="" val="1893948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35"/>
          <p:cNvSpPr txBox="1">
            <a:spLocks noChangeArrowheads="1"/>
          </p:cNvSpPr>
          <p:nvPr/>
        </p:nvSpPr>
        <p:spPr bwMode="auto">
          <a:xfrm>
            <a:off x="6732588" y="3644900"/>
            <a:ext cx="14398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pt-BR">
              <a:latin typeface="Arial" charset="0"/>
              <a:cs typeface="Arial" charset="0"/>
            </a:endParaRPr>
          </a:p>
        </p:txBody>
      </p:sp>
      <p:sp>
        <p:nvSpPr>
          <p:cNvPr id="4" name="Rectangle 128"/>
          <p:cNvSpPr>
            <a:spLocks noChangeArrowheads="1"/>
          </p:cNvSpPr>
          <p:nvPr/>
        </p:nvSpPr>
        <p:spPr bwMode="auto">
          <a:xfrm>
            <a:off x="0" y="0"/>
            <a:ext cx="9144000" cy="620713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pic>
        <p:nvPicPr>
          <p:cNvPr id="92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850" y="0"/>
            <a:ext cx="1830388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211958" y="-45387"/>
            <a:ext cx="5096346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pt-BR" sz="1400" b="1" dirty="0">
                <a:solidFill>
                  <a:schemeClr val="bg1"/>
                </a:solidFill>
              </a:rPr>
              <a:t>Ministério do Desenvolvimento Social e Combate à Fome</a:t>
            </a:r>
            <a:endParaRPr lang="en-US" sz="1400" b="1" dirty="0">
              <a:solidFill>
                <a:schemeClr val="bg1"/>
              </a:solidFill>
            </a:endParaRPr>
          </a:p>
          <a:p>
            <a:pPr algn="r"/>
            <a:r>
              <a:rPr lang="pt-BR" sz="1400" b="1" dirty="0">
                <a:solidFill>
                  <a:schemeClr val="bg1"/>
                </a:solidFill>
              </a:rPr>
              <a:t>Secretaria Nacional de Assistência </a:t>
            </a:r>
            <a:r>
              <a:rPr lang="pt-BR" sz="1400" b="1" dirty="0" smtClean="0">
                <a:solidFill>
                  <a:schemeClr val="bg1"/>
                </a:solidFill>
              </a:rPr>
              <a:t>Social</a:t>
            </a:r>
          </a:p>
          <a:p>
            <a:pPr algn="r"/>
            <a:endParaRPr lang="pt-BR" sz="1400" b="1" dirty="0">
              <a:solidFill>
                <a:schemeClr val="bg1"/>
              </a:solidFill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290786" y="1412776"/>
            <a:ext cx="8568952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t-BR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pt-BR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pt-B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MOBILIZAÇÃO </a:t>
            </a:r>
          </a:p>
          <a:p>
            <a:pPr algn="just"/>
            <a:endParaRPr lang="pt-BR" sz="2400" dirty="0" smtClean="0"/>
          </a:p>
          <a:p>
            <a:pPr algn="just"/>
            <a:endParaRPr lang="pt-BR" sz="2400" dirty="0"/>
          </a:p>
          <a:p>
            <a:pPr algn="just"/>
            <a:r>
              <a:rPr lang="pt-BR" sz="2800" dirty="0" smtClean="0"/>
              <a:t>A </a:t>
            </a:r>
            <a:r>
              <a:rPr lang="pt-BR" sz="2800" dirty="0"/>
              <a:t>mobilização dos usuários para participação nos cursos </a:t>
            </a:r>
            <a:r>
              <a:rPr lang="pt-BR" sz="2800" dirty="0" smtClean="0"/>
              <a:t>compreende </a:t>
            </a:r>
            <a:r>
              <a:rPr lang="pt-BR" sz="2800" dirty="0"/>
              <a:t>a </a:t>
            </a:r>
            <a:r>
              <a:rPr lang="pt-BR" sz="2800" u="sng" dirty="0"/>
              <a:t>sensibilização e </a:t>
            </a:r>
            <a:r>
              <a:rPr lang="pt-BR" sz="2800" u="sng" dirty="0" smtClean="0"/>
              <a:t>orientação</a:t>
            </a:r>
            <a:r>
              <a:rPr lang="pt-BR" sz="2800" dirty="0" smtClean="0"/>
              <a:t> aos usuários e às </a:t>
            </a:r>
            <a:r>
              <a:rPr lang="pt-BR" sz="2800" dirty="0"/>
              <a:t>famílias sobre as oportunidades de participação em cursos de qualificação profissional e </a:t>
            </a:r>
            <a:r>
              <a:rPr lang="pt-BR" sz="2800" dirty="0" smtClean="0"/>
              <a:t>outras ações </a:t>
            </a:r>
            <a:r>
              <a:rPr lang="pt-BR" sz="2800" dirty="0"/>
              <a:t>de inclusão produtiva. </a:t>
            </a:r>
          </a:p>
        </p:txBody>
      </p:sp>
    </p:spTree>
    <p:extLst>
      <p:ext uri="{BB962C8B-B14F-4D97-AF65-F5344CB8AC3E}">
        <p14:creationId xmlns:p14="http://schemas.microsoft.com/office/powerpoint/2010/main" xmlns="" val="120804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35"/>
          <p:cNvSpPr txBox="1">
            <a:spLocks noChangeArrowheads="1"/>
          </p:cNvSpPr>
          <p:nvPr/>
        </p:nvSpPr>
        <p:spPr bwMode="auto">
          <a:xfrm>
            <a:off x="6732588" y="3644900"/>
            <a:ext cx="14398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pt-BR">
              <a:latin typeface="Arial" charset="0"/>
              <a:cs typeface="Arial" charset="0"/>
            </a:endParaRPr>
          </a:p>
        </p:txBody>
      </p:sp>
      <p:sp>
        <p:nvSpPr>
          <p:cNvPr id="4" name="Rectangle 128"/>
          <p:cNvSpPr>
            <a:spLocks noChangeArrowheads="1"/>
          </p:cNvSpPr>
          <p:nvPr/>
        </p:nvSpPr>
        <p:spPr bwMode="auto">
          <a:xfrm>
            <a:off x="0" y="0"/>
            <a:ext cx="9144000" cy="620713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pic>
        <p:nvPicPr>
          <p:cNvPr id="92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850" y="0"/>
            <a:ext cx="1830388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211958" y="-45387"/>
            <a:ext cx="5096346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pt-BR" sz="1400" b="1" dirty="0">
                <a:solidFill>
                  <a:schemeClr val="bg1"/>
                </a:solidFill>
              </a:rPr>
              <a:t>Ministério do Desenvolvimento Social e Combate à Fome</a:t>
            </a:r>
            <a:endParaRPr lang="en-US" sz="1400" b="1" dirty="0">
              <a:solidFill>
                <a:schemeClr val="bg1"/>
              </a:solidFill>
            </a:endParaRPr>
          </a:p>
          <a:p>
            <a:pPr algn="r"/>
            <a:r>
              <a:rPr lang="pt-BR" sz="1400" b="1" dirty="0">
                <a:solidFill>
                  <a:schemeClr val="bg1"/>
                </a:solidFill>
              </a:rPr>
              <a:t>Secretaria Nacional de Assistência </a:t>
            </a:r>
            <a:r>
              <a:rPr lang="pt-BR" sz="1400" b="1" dirty="0" smtClean="0">
                <a:solidFill>
                  <a:schemeClr val="bg1"/>
                </a:solidFill>
              </a:rPr>
              <a:t>Social</a:t>
            </a:r>
          </a:p>
          <a:p>
            <a:pPr algn="r"/>
            <a:endParaRPr lang="pt-BR" sz="1400" b="1" dirty="0">
              <a:solidFill>
                <a:schemeClr val="bg1"/>
              </a:solidFill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0" y="699075"/>
            <a:ext cx="913923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pt-BR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endParaRPr lang="pt-BR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ATIVIDADES DE MOBILIZAÇÃO: </a:t>
            </a:r>
          </a:p>
          <a:p>
            <a:pPr algn="just"/>
            <a:endParaRPr lang="pt-BR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endParaRPr lang="pt-BR" b="1" dirty="0" smtClean="0"/>
          </a:p>
          <a:p>
            <a:pPr algn="just"/>
            <a:endParaRPr lang="pt-BR" b="1" dirty="0" smtClean="0"/>
          </a:p>
          <a:p>
            <a:pPr algn="just"/>
            <a:endParaRPr lang="pt-BR" b="1" dirty="0" smtClean="0"/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pt-BR" dirty="0" smtClean="0"/>
              <a:t>Identificar o </a:t>
            </a:r>
            <a:r>
              <a:rPr lang="pt-BR" u="sng" dirty="0" smtClean="0"/>
              <a:t>público prioritário</a:t>
            </a:r>
            <a:r>
              <a:rPr lang="pt-BR" dirty="0" smtClean="0"/>
              <a:t> do Programa e as </a:t>
            </a:r>
            <a:r>
              <a:rPr lang="pt-BR" u="sng" dirty="0" smtClean="0"/>
              <a:t>áreas vulneráveis</a:t>
            </a:r>
            <a:r>
              <a:rPr lang="pt-BR" dirty="0" smtClean="0"/>
              <a:t> do território, por meio sobretudo do </a:t>
            </a:r>
            <a:r>
              <a:rPr lang="pt-BR" dirty="0" err="1" smtClean="0"/>
              <a:t>CadÚnico</a:t>
            </a:r>
            <a:r>
              <a:rPr lang="pt-BR" dirty="0" smtClean="0"/>
              <a:t> e do Plano Municipal de Assistência Social;</a:t>
            </a:r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pt-BR" dirty="0" smtClean="0"/>
              <a:t>Identificar as </a:t>
            </a:r>
            <a:r>
              <a:rPr lang="pt-BR" u="sng" dirty="0" smtClean="0"/>
              <a:t>pessoas com deficiência</a:t>
            </a:r>
            <a:r>
              <a:rPr lang="pt-BR" dirty="0" smtClean="0"/>
              <a:t>, principalmente aos beneficiários do BPC, com visita domiciliar sempre que necessário;</a:t>
            </a:r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pt-BR" dirty="0" smtClean="0"/>
              <a:t>Realizar campanhas de mobilização e de divulgação do programa;</a:t>
            </a:r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pt-BR" dirty="0" smtClean="0"/>
              <a:t>Organizar palestras, oficinas, reuniões nos bairros, nas associações de moradores, com o público prioritário e suas famílias;</a:t>
            </a:r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pt-BR" dirty="0" smtClean="0"/>
              <a:t>Divulgar as unidades </a:t>
            </a:r>
            <a:r>
              <a:rPr lang="pt-BR" dirty="0" err="1" smtClean="0"/>
              <a:t>ofertantes</a:t>
            </a:r>
            <a:r>
              <a:rPr lang="pt-BR" dirty="0" smtClean="0"/>
              <a:t>, os cursos e outras oportunidades de inclusão produtiva;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pt-BR" dirty="0" smtClean="0"/>
              <a:t>Elaborar e distribuir materiais de divulgação (</a:t>
            </a:r>
            <a:r>
              <a:rPr lang="pt-BR" dirty="0"/>
              <a:t>panfletos, </a:t>
            </a:r>
            <a:r>
              <a:rPr lang="pt-BR" dirty="0" smtClean="0"/>
              <a:t>programas de rádio ou </a:t>
            </a:r>
            <a:r>
              <a:rPr lang="pt-BR" dirty="0" err="1" smtClean="0"/>
              <a:t>tv</a:t>
            </a:r>
            <a:r>
              <a:rPr lang="pt-BR" dirty="0" smtClean="0"/>
              <a:t>, </a:t>
            </a:r>
            <a:r>
              <a:rPr lang="pt-BR" dirty="0"/>
              <a:t>informativos, etc.);</a:t>
            </a:r>
            <a:endParaRPr lang="pt-BR" dirty="0" smtClean="0"/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pt-BR" dirty="0" smtClean="0"/>
              <a:t>Enfim, informar e sensibilizar famílias e indivíduos sobre as oportunidades de acesso e de participação em cursos de formação e qualificação profissional, programas e projetos de inclusão produtiva e serviços de intermediação de mão-de-obra;</a:t>
            </a:r>
          </a:p>
          <a:p>
            <a:pPr marL="285750" lvl="0" indent="-285750" algn="just">
              <a:buFont typeface="Arial" pitchFamily="34" charset="0"/>
              <a:buChar char="•"/>
            </a:pPr>
            <a:endParaRPr lang="pt-BR" dirty="0" smtClean="0"/>
          </a:p>
          <a:p>
            <a:pPr algn="just"/>
            <a:r>
              <a:rPr lang="pt-BR" dirty="0" smtClean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xmlns="" val="756920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35"/>
          <p:cNvSpPr txBox="1">
            <a:spLocks noChangeArrowheads="1"/>
          </p:cNvSpPr>
          <p:nvPr/>
        </p:nvSpPr>
        <p:spPr bwMode="auto">
          <a:xfrm>
            <a:off x="6732588" y="3644900"/>
            <a:ext cx="14398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pt-BR">
              <a:latin typeface="Arial" charset="0"/>
              <a:cs typeface="Arial" charset="0"/>
            </a:endParaRPr>
          </a:p>
        </p:txBody>
      </p:sp>
      <p:sp>
        <p:nvSpPr>
          <p:cNvPr id="4" name="Rectangle 128"/>
          <p:cNvSpPr>
            <a:spLocks noChangeArrowheads="1"/>
          </p:cNvSpPr>
          <p:nvPr/>
        </p:nvSpPr>
        <p:spPr bwMode="auto">
          <a:xfrm>
            <a:off x="0" y="0"/>
            <a:ext cx="9144000" cy="620713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pic>
        <p:nvPicPr>
          <p:cNvPr id="92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850" y="0"/>
            <a:ext cx="1830388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211958" y="-45387"/>
            <a:ext cx="5096346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pt-BR" sz="1400" b="1" dirty="0">
                <a:solidFill>
                  <a:schemeClr val="bg1"/>
                </a:solidFill>
              </a:rPr>
              <a:t>Ministério do Desenvolvimento Social e Combate à Fome</a:t>
            </a:r>
            <a:endParaRPr lang="en-US" sz="1400" b="1" dirty="0">
              <a:solidFill>
                <a:schemeClr val="bg1"/>
              </a:solidFill>
            </a:endParaRPr>
          </a:p>
          <a:p>
            <a:pPr algn="r"/>
            <a:r>
              <a:rPr lang="pt-BR" sz="1400" b="1" dirty="0">
                <a:solidFill>
                  <a:schemeClr val="bg1"/>
                </a:solidFill>
              </a:rPr>
              <a:t>Secretaria Nacional de Assistência </a:t>
            </a:r>
            <a:r>
              <a:rPr lang="pt-BR" sz="1400" b="1" dirty="0" smtClean="0">
                <a:solidFill>
                  <a:schemeClr val="bg1"/>
                </a:solidFill>
              </a:rPr>
              <a:t>Social</a:t>
            </a:r>
          </a:p>
          <a:p>
            <a:pPr algn="r"/>
            <a:endParaRPr lang="pt-BR" sz="1400" b="1" dirty="0">
              <a:solidFill>
                <a:schemeClr val="bg1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215516" y="682975"/>
            <a:ext cx="871296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Mobilização das pessoas com deficiência</a:t>
            </a:r>
          </a:p>
          <a:p>
            <a:pPr algn="ctr"/>
            <a:endParaRPr lang="pt-BR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pt-BR" sz="2000" i="1" u="sng" dirty="0" smtClean="0"/>
              <a:t>O </a:t>
            </a:r>
            <a:r>
              <a:rPr lang="pt-BR" sz="2000" i="1" u="sng" dirty="0"/>
              <a:t>trabalho é um direito universal </a:t>
            </a:r>
            <a:r>
              <a:rPr lang="pt-BR" sz="2000" i="1" dirty="0"/>
              <a:t>e a inclusão social da Pessoa com Deficiência é, portanto, um objetivo da Assistência Social. </a:t>
            </a:r>
            <a:endParaRPr lang="pt-BR" sz="2000" i="1" dirty="0" smtClean="0"/>
          </a:p>
          <a:p>
            <a:pPr algn="ctr"/>
            <a:endParaRPr lang="pt-BR" sz="2000" i="1" dirty="0" smtClean="0"/>
          </a:p>
          <a:p>
            <a:pPr algn="just"/>
            <a:r>
              <a:rPr lang="pt-BR" sz="2400" dirty="0" smtClean="0"/>
              <a:t>Nas </a:t>
            </a:r>
            <a:r>
              <a:rPr lang="pt-BR" sz="2400" dirty="0"/>
              <a:t>ações de mobilização o</a:t>
            </a:r>
            <a:r>
              <a:rPr lang="pt-BR" sz="2000" dirty="0"/>
              <a:t> ACESSUAS </a:t>
            </a:r>
            <a:r>
              <a:rPr lang="pt-BR" sz="2400" dirty="0"/>
              <a:t>deve priorizar ações estratégicas para este público tais como: </a:t>
            </a:r>
            <a:r>
              <a:rPr lang="pt-BR" sz="2400" i="1" dirty="0"/>
              <a:t>visita domiciliar, diagnóstico social, avaliação do interesse e das demandas dos beneficiários e suas </a:t>
            </a:r>
            <a:r>
              <a:rPr lang="pt-BR" sz="2400" i="1" dirty="0" smtClean="0"/>
              <a:t>famílias.</a:t>
            </a:r>
            <a:endParaRPr lang="pt-BR" sz="24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12340" y="4011613"/>
            <a:ext cx="2238946" cy="2659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250619" y="4011613"/>
            <a:ext cx="651707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dirty="0" smtClean="0"/>
              <a:t> </a:t>
            </a:r>
            <a:r>
              <a:rPr lang="pt-BR" sz="2000" dirty="0" smtClean="0"/>
              <a:t>Os profissionais devem ter uma abordagem qualificada  e personalizada, precisam </a:t>
            </a:r>
            <a:r>
              <a:rPr lang="pt-BR" sz="2000" dirty="0"/>
              <a:t>dispor de tempo para dar a devida atenção às famílias e adquirir um vínculo de confiança com os membros </a:t>
            </a:r>
            <a:r>
              <a:rPr lang="pt-BR" sz="2000" dirty="0" smtClean="0"/>
              <a:t>familiares. </a:t>
            </a:r>
          </a:p>
          <a:p>
            <a:pPr algn="just"/>
            <a:r>
              <a:rPr lang="pt-BR" sz="2000" dirty="0"/>
              <a:t>É importante que o profissional conheça, absorva e saiba interagir com os novos conceitos de inclusão e seus paradigmas, sem atribuir juízos de valor como apto ou não apto ao trabalho, por exemplo.</a:t>
            </a:r>
          </a:p>
        </p:txBody>
      </p:sp>
    </p:spTree>
    <p:extLst>
      <p:ext uri="{BB962C8B-B14F-4D97-AF65-F5344CB8AC3E}">
        <p14:creationId xmlns:p14="http://schemas.microsoft.com/office/powerpoint/2010/main" xmlns="" val="3305824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35"/>
          <p:cNvSpPr txBox="1">
            <a:spLocks noChangeArrowheads="1"/>
          </p:cNvSpPr>
          <p:nvPr/>
        </p:nvSpPr>
        <p:spPr bwMode="auto">
          <a:xfrm>
            <a:off x="6732588" y="3644900"/>
            <a:ext cx="14398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pt-BR">
              <a:latin typeface="Arial" charset="0"/>
              <a:cs typeface="Arial" charset="0"/>
            </a:endParaRPr>
          </a:p>
        </p:txBody>
      </p:sp>
      <p:sp>
        <p:nvSpPr>
          <p:cNvPr id="4" name="Rectangle 128"/>
          <p:cNvSpPr>
            <a:spLocks noChangeArrowheads="1"/>
          </p:cNvSpPr>
          <p:nvPr/>
        </p:nvSpPr>
        <p:spPr bwMode="auto">
          <a:xfrm>
            <a:off x="0" y="285728"/>
            <a:ext cx="9144000" cy="620713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pic>
        <p:nvPicPr>
          <p:cNvPr id="92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850" y="0"/>
            <a:ext cx="1830388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211958" y="-45387"/>
            <a:ext cx="5096346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pt-BR" sz="1400" b="1" dirty="0">
                <a:solidFill>
                  <a:schemeClr val="bg1"/>
                </a:solidFill>
              </a:rPr>
              <a:t>Ministério do Desenvolvimento Social e Combate à Fome</a:t>
            </a:r>
            <a:endParaRPr lang="en-US" sz="1400" b="1" dirty="0">
              <a:solidFill>
                <a:schemeClr val="bg1"/>
              </a:solidFill>
            </a:endParaRPr>
          </a:p>
          <a:p>
            <a:pPr algn="r"/>
            <a:r>
              <a:rPr lang="pt-BR" sz="1400" b="1" dirty="0">
                <a:solidFill>
                  <a:schemeClr val="bg1"/>
                </a:solidFill>
              </a:rPr>
              <a:t>Secretaria Nacional de Assistência </a:t>
            </a:r>
            <a:r>
              <a:rPr lang="pt-BR" sz="1400" b="1" dirty="0" smtClean="0">
                <a:solidFill>
                  <a:schemeClr val="bg1"/>
                </a:solidFill>
              </a:rPr>
              <a:t>Social</a:t>
            </a:r>
          </a:p>
          <a:p>
            <a:pPr algn="r"/>
            <a:endParaRPr lang="pt-BR" sz="1400" b="1" dirty="0">
              <a:solidFill>
                <a:schemeClr val="bg1"/>
              </a:solidFill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357158" y="1142984"/>
            <a:ext cx="8501123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ENCAMINHAMENTO</a:t>
            </a:r>
            <a:endParaRPr lang="pt-B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pt-BR" dirty="0" smtClean="0"/>
          </a:p>
          <a:p>
            <a:endParaRPr lang="pt-BR" dirty="0" smtClean="0"/>
          </a:p>
          <a:p>
            <a:pPr algn="just"/>
            <a:r>
              <a:rPr lang="pt-BR" sz="2000" dirty="0" smtClean="0"/>
              <a:t>O </a:t>
            </a:r>
            <a:r>
              <a:rPr lang="pt-BR" sz="2000" dirty="0"/>
              <a:t>encaminhamento exige o conhecimento das </a:t>
            </a:r>
            <a:r>
              <a:rPr lang="pt-BR" sz="2000" u="sng" dirty="0"/>
              <a:t>ofertas e oportunidades </a:t>
            </a:r>
            <a:r>
              <a:rPr lang="pt-BR" sz="2000" dirty="0"/>
              <a:t>do território, </a:t>
            </a:r>
            <a:r>
              <a:rPr lang="pt-BR" sz="2000" dirty="0" smtClean="0"/>
              <a:t>o </a:t>
            </a:r>
            <a:r>
              <a:rPr lang="pt-BR" sz="2000" u="sng" dirty="0"/>
              <a:t>planejamento</a:t>
            </a:r>
            <a:r>
              <a:rPr lang="pt-BR" sz="2000" dirty="0"/>
              <a:t> das atividades </a:t>
            </a:r>
            <a:r>
              <a:rPr lang="pt-BR" sz="2000" dirty="0" smtClean="0"/>
              <a:t>e </a:t>
            </a:r>
            <a:r>
              <a:rPr lang="pt-BR" sz="2000" dirty="0"/>
              <a:t>a disponibilidade de </a:t>
            </a:r>
            <a:r>
              <a:rPr lang="pt-BR" sz="2000" u="sng" dirty="0" smtClean="0"/>
              <a:t>estrutura</a:t>
            </a:r>
            <a:r>
              <a:rPr lang="pt-BR" sz="2000" dirty="0" smtClean="0"/>
              <a:t> (espaço físico; pessoal; equipamentos, </a:t>
            </a:r>
            <a:r>
              <a:rPr lang="pt-BR" sz="2000" dirty="0" err="1" smtClean="0"/>
              <a:t>etc</a:t>
            </a:r>
            <a:r>
              <a:rPr lang="pt-BR" sz="2000" dirty="0" smtClean="0"/>
              <a:t>) </a:t>
            </a:r>
            <a:r>
              <a:rPr lang="pt-BR" sz="2000" dirty="0"/>
              <a:t>para realização dessas atividades. </a:t>
            </a:r>
            <a:r>
              <a:rPr lang="pt-BR" sz="2000" dirty="0" smtClean="0"/>
              <a:t>É importante </a:t>
            </a:r>
            <a:r>
              <a:rPr lang="pt-BR" sz="2000" u="sng" dirty="0" smtClean="0"/>
              <a:t>divulgar</a:t>
            </a:r>
            <a:r>
              <a:rPr lang="pt-BR" sz="2000" dirty="0" smtClean="0"/>
              <a:t> o </a:t>
            </a:r>
            <a:r>
              <a:rPr lang="pt-BR" sz="2000" dirty="0"/>
              <a:t>local e horário de desenvolvimento dessas atividades. </a:t>
            </a:r>
          </a:p>
          <a:p>
            <a:endParaRPr lang="pt-BR" dirty="0" smtClean="0"/>
          </a:p>
          <a:p>
            <a:endParaRPr lang="pt-BR" dirty="0" smtClean="0"/>
          </a:p>
          <a:p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ATIVIDADES DE ENCAMINHAMENTO:</a:t>
            </a:r>
          </a:p>
          <a:p>
            <a:endParaRPr lang="pt-BR" b="1" dirty="0" smtClean="0"/>
          </a:p>
          <a:p>
            <a:pPr marL="285750" lvl="0" indent="-285750">
              <a:buFont typeface="Arial" pitchFamily="34" charset="0"/>
              <a:buChar char="•"/>
            </a:pPr>
            <a:r>
              <a:rPr lang="pt-BR" dirty="0" smtClean="0"/>
              <a:t>Identificar famílias com perfil para acesso à renda, com registro específico daquelas em situação de extrema pobreza e incluir no CADÚNICO e no ACESSUAS TRABALHO.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pt-BR" dirty="0" smtClean="0"/>
              <a:t>Identificar os cursos e oportunidades, no território;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pt-BR" dirty="0" smtClean="0"/>
              <a:t>Informar os usuários quanto às oportunidades disponíveis; 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pt-BR" dirty="0" smtClean="0"/>
              <a:t>Encaminhar para os cursos,  programas e projetos de inclusão produtiva e serviços de intermediação de mão-de-obra.</a:t>
            </a:r>
          </a:p>
          <a:p>
            <a:pPr marL="285750" lvl="0" indent="-285750">
              <a:buFont typeface="Arial" pitchFamily="34" charset="0"/>
              <a:buChar char="•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510609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35"/>
          <p:cNvSpPr txBox="1">
            <a:spLocks noChangeArrowheads="1"/>
          </p:cNvSpPr>
          <p:nvPr/>
        </p:nvSpPr>
        <p:spPr bwMode="auto">
          <a:xfrm>
            <a:off x="6732588" y="3644900"/>
            <a:ext cx="14398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pt-BR">
              <a:latin typeface="Arial" charset="0"/>
              <a:cs typeface="Arial" charset="0"/>
            </a:endParaRPr>
          </a:p>
        </p:txBody>
      </p:sp>
      <p:sp>
        <p:nvSpPr>
          <p:cNvPr id="4" name="Rectangle 128"/>
          <p:cNvSpPr>
            <a:spLocks noChangeArrowheads="1"/>
          </p:cNvSpPr>
          <p:nvPr/>
        </p:nvSpPr>
        <p:spPr bwMode="auto">
          <a:xfrm>
            <a:off x="0" y="0"/>
            <a:ext cx="9144000" cy="620713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pic>
        <p:nvPicPr>
          <p:cNvPr id="92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850" y="0"/>
            <a:ext cx="1830388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211958" y="-45387"/>
            <a:ext cx="5096346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pt-BR" sz="1400" b="1" dirty="0">
                <a:solidFill>
                  <a:schemeClr val="bg1"/>
                </a:solidFill>
              </a:rPr>
              <a:t>Ministério do Desenvolvimento Social e Combate à Fome</a:t>
            </a:r>
            <a:endParaRPr lang="en-US" sz="1400" b="1" dirty="0">
              <a:solidFill>
                <a:schemeClr val="bg1"/>
              </a:solidFill>
            </a:endParaRPr>
          </a:p>
          <a:p>
            <a:pPr algn="r"/>
            <a:r>
              <a:rPr lang="pt-BR" sz="1400" b="1" dirty="0">
                <a:solidFill>
                  <a:schemeClr val="bg1"/>
                </a:solidFill>
              </a:rPr>
              <a:t>Secretaria Nacional de Assistência </a:t>
            </a:r>
            <a:r>
              <a:rPr lang="pt-BR" sz="1400" b="1" dirty="0" smtClean="0">
                <a:solidFill>
                  <a:schemeClr val="bg1"/>
                </a:solidFill>
              </a:rPr>
              <a:t>Social</a:t>
            </a:r>
          </a:p>
          <a:p>
            <a:pPr algn="r"/>
            <a:endParaRPr lang="pt-BR" sz="1400" b="1" dirty="0">
              <a:solidFill>
                <a:schemeClr val="bg1"/>
              </a:solidFill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219825" y="649288"/>
            <a:ext cx="8704349" cy="56477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MONITORAMENTO </a:t>
            </a:r>
            <a:r>
              <a:rPr lang="pt-B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 </a:t>
            </a:r>
            <a:r>
              <a:rPr lang="pt-B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TRAJETÓRIA</a:t>
            </a:r>
          </a:p>
          <a:p>
            <a:pPr algn="just"/>
            <a:endParaRPr lang="pt-BR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pt-BR" sz="2000" dirty="0"/>
              <a:t>O monitoramento da trajetória consiste no </a:t>
            </a:r>
            <a:r>
              <a:rPr lang="pt-BR" sz="2000" u="sng" dirty="0"/>
              <a:t>acompanhamento</a:t>
            </a:r>
            <a:r>
              <a:rPr lang="pt-BR" sz="2000" dirty="0"/>
              <a:t> dos usuários do acesso até a </a:t>
            </a:r>
            <a:r>
              <a:rPr lang="pt-BR" sz="2000" dirty="0" smtClean="0"/>
              <a:t>conclusão dos cursos de formação ou qualificação e outras ações de inclusão produtiva, </a:t>
            </a:r>
            <a:r>
              <a:rPr lang="pt-BR" sz="2000" dirty="0"/>
              <a:t>provendo </a:t>
            </a:r>
            <a:r>
              <a:rPr lang="pt-BR" sz="2000" u="sng" dirty="0" smtClean="0"/>
              <a:t>suporte  </a:t>
            </a:r>
            <a:r>
              <a:rPr lang="pt-BR" sz="2000" u="sng" dirty="0" err="1"/>
              <a:t>socioassistencial</a:t>
            </a:r>
            <a:r>
              <a:rPr lang="pt-BR" sz="2000" dirty="0"/>
              <a:t> </a:t>
            </a:r>
            <a:r>
              <a:rPr lang="pt-BR" sz="2000" dirty="0" smtClean="0"/>
              <a:t>.</a:t>
            </a:r>
          </a:p>
          <a:p>
            <a:pPr algn="just"/>
            <a:endParaRPr lang="pt-BR" b="1" dirty="0" smtClean="0"/>
          </a:p>
          <a:p>
            <a:pPr algn="just"/>
            <a:r>
              <a:rPr lang="pt-B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ATIVIDADES DE MONITORAMENTO DA TRAJETÓRIA:</a:t>
            </a:r>
          </a:p>
          <a:p>
            <a:pPr algn="just"/>
            <a:endParaRPr lang="pt-BR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lvl="0" indent="-285750" algn="just">
              <a:spcBef>
                <a:spcPts val="600"/>
              </a:spcBef>
              <a:buFont typeface="Arial" pitchFamily="34" charset="0"/>
              <a:buChar char="•"/>
            </a:pPr>
            <a:r>
              <a:rPr lang="pt-BR" sz="2000" dirty="0" smtClean="0">
                <a:solidFill>
                  <a:prstClr val="black"/>
                </a:solidFill>
              </a:rPr>
              <a:t>Registrar </a:t>
            </a:r>
            <a:r>
              <a:rPr lang="pt-BR" sz="2000" dirty="0">
                <a:solidFill>
                  <a:prstClr val="black"/>
                </a:solidFill>
              </a:rPr>
              <a:t>informações sobre matrículas </a:t>
            </a:r>
            <a:r>
              <a:rPr lang="pt-BR" sz="2000" dirty="0" smtClean="0">
                <a:solidFill>
                  <a:prstClr val="black"/>
                </a:solidFill>
              </a:rPr>
              <a:t>efetivadas e encaminhamentos realizados.</a:t>
            </a:r>
          </a:p>
          <a:p>
            <a:pPr marL="285750" lvl="0" indent="-285750" algn="just">
              <a:spcBef>
                <a:spcPts val="600"/>
              </a:spcBef>
              <a:buFont typeface="Arial" pitchFamily="34" charset="0"/>
              <a:buChar char="•"/>
            </a:pPr>
            <a:r>
              <a:rPr lang="pt-BR" sz="2000" dirty="0">
                <a:solidFill>
                  <a:prstClr val="black"/>
                </a:solidFill>
              </a:rPr>
              <a:t>Acompanhar o desempenho dos educandos por meio de relatórios periódicos.</a:t>
            </a:r>
          </a:p>
          <a:p>
            <a:pPr marL="285750" lvl="0" indent="-285750" algn="just">
              <a:spcBef>
                <a:spcPts val="600"/>
              </a:spcBef>
              <a:buFont typeface="Arial" pitchFamily="34" charset="0"/>
              <a:buChar char="•"/>
            </a:pPr>
            <a:r>
              <a:rPr lang="pt-BR" sz="2000" dirty="0" smtClean="0"/>
              <a:t>Manter </a:t>
            </a:r>
            <a:r>
              <a:rPr lang="pt-BR" sz="2000" dirty="0"/>
              <a:t>informações sobre a </a:t>
            </a:r>
            <a:r>
              <a:rPr lang="pt-BR" sz="2000" dirty="0" smtClean="0"/>
              <a:t>permanência e  </a:t>
            </a:r>
            <a:r>
              <a:rPr lang="pt-BR" sz="2000" dirty="0"/>
              <a:t>evasão dos </a:t>
            </a:r>
            <a:r>
              <a:rPr lang="pt-BR" sz="2000" dirty="0" smtClean="0"/>
              <a:t>educandos.</a:t>
            </a:r>
            <a:endParaRPr lang="pt-BR" sz="2000" dirty="0"/>
          </a:p>
          <a:p>
            <a:pPr marL="285750" lvl="0" indent="-285750" algn="just">
              <a:spcBef>
                <a:spcPts val="600"/>
              </a:spcBef>
              <a:buFont typeface="Arial" pitchFamily="34" charset="0"/>
              <a:buChar char="•"/>
            </a:pPr>
            <a:r>
              <a:rPr lang="pt-BR" sz="2000" dirty="0" smtClean="0"/>
              <a:t>Realizar </a:t>
            </a:r>
            <a:r>
              <a:rPr lang="pt-BR" sz="2000" dirty="0"/>
              <a:t>reuniões periódicas com a </a:t>
            </a:r>
            <a:r>
              <a:rPr lang="pt-BR" sz="2000" dirty="0" smtClean="0"/>
              <a:t>Secretaria </a:t>
            </a:r>
            <a:r>
              <a:rPr lang="pt-BR" sz="2000" dirty="0"/>
              <a:t>Municipal de Assistência </a:t>
            </a:r>
            <a:r>
              <a:rPr lang="pt-BR" sz="2000" dirty="0" smtClean="0"/>
              <a:t>Social; e/ou CRAS, interlocutor do PRONATEC e </a:t>
            </a:r>
            <a:r>
              <a:rPr lang="pt-BR" sz="2000" dirty="0" err="1" smtClean="0"/>
              <a:t>ofertantes</a:t>
            </a:r>
            <a:r>
              <a:rPr lang="pt-BR" sz="2000" dirty="0" smtClean="0"/>
              <a:t> para avaliação e </a:t>
            </a:r>
            <a:r>
              <a:rPr lang="pt-BR" sz="2000" dirty="0" err="1" smtClean="0"/>
              <a:t>replanejamento</a:t>
            </a:r>
            <a:r>
              <a:rPr lang="pt-BR" sz="2000" dirty="0" smtClean="0"/>
              <a:t> das atividades.</a:t>
            </a:r>
            <a:endParaRPr lang="pt-BR" sz="2000" dirty="0"/>
          </a:p>
          <a:p>
            <a:pPr marL="285750" lvl="0" indent="-285750">
              <a:spcBef>
                <a:spcPts val="600"/>
              </a:spcBef>
              <a:buFont typeface="Arial" pitchFamily="34" charset="0"/>
              <a:buChar char="•"/>
            </a:pPr>
            <a:r>
              <a:rPr lang="pt-BR" b="1" dirty="0"/>
              <a:t> </a:t>
            </a:r>
            <a:r>
              <a:rPr lang="pt-BR" sz="2000" dirty="0" smtClean="0">
                <a:solidFill>
                  <a:prstClr val="black"/>
                </a:solidFill>
              </a:rPr>
              <a:t>Apoiar a </a:t>
            </a:r>
            <a:r>
              <a:rPr lang="pt-BR" sz="2000" dirty="0">
                <a:solidFill>
                  <a:prstClr val="black"/>
                </a:solidFill>
              </a:rPr>
              <a:t>inclusão em serviços, programas, projetos e benefícios </a:t>
            </a:r>
            <a:r>
              <a:rPr lang="pt-BR" sz="2000" dirty="0" err="1">
                <a:solidFill>
                  <a:prstClr val="black"/>
                </a:solidFill>
              </a:rPr>
              <a:t>socioassistenciais</a:t>
            </a:r>
            <a:r>
              <a:rPr lang="pt-BR" sz="2000" dirty="0">
                <a:solidFill>
                  <a:prstClr val="black"/>
                </a:solidFill>
              </a:rPr>
              <a:t> e de transferência de </a:t>
            </a:r>
            <a:r>
              <a:rPr lang="pt-BR" sz="2000" dirty="0" smtClean="0">
                <a:solidFill>
                  <a:prstClr val="black"/>
                </a:solidFill>
              </a:rPr>
              <a:t>renda.</a:t>
            </a:r>
            <a:endParaRPr lang="pt-BR" sz="2000" dirty="0">
              <a:solidFill>
                <a:prstClr val="black"/>
              </a:solidFill>
            </a:endParaRPr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436048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8"/>
          <p:cNvSpPr>
            <a:spLocks noChangeArrowheads="1"/>
          </p:cNvSpPr>
          <p:nvPr/>
        </p:nvSpPr>
        <p:spPr bwMode="auto">
          <a:xfrm>
            <a:off x="0" y="0"/>
            <a:ext cx="9144000" cy="620713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850" y="0"/>
            <a:ext cx="1830388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6"/>
          <p:cNvSpPr txBox="1">
            <a:spLocks noChangeArrowheads="1"/>
          </p:cNvSpPr>
          <p:nvPr/>
        </p:nvSpPr>
        <p:spPr bwMode="auto">
          <a:xfrm>
            <a:off x="2267744" y="-45387"/>
            <a:ext cx="5096346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pt-BR" sz="1400" b="1" dirty="0">
                <a:solidFill>
                  <a:schemeClr val="bg1"/>
                </a:solidFill>
              </a:rPr>
              <a:t>Ministério do Desenvolvimento Social e Combate à Fome</a:t>
            </a:r>
            <a:endParaRPr lang="en-US" sz="1400" b="1" dirty="0">
              <a:solidFill>
                <a:schemeClr val="bg1"/>
              </a:solidFill>
            </a:endParaRPr>
          </a:p>
          <a:p>
            <a:pPr algn="r"/>
            <a:r>
              <a:rPr lang="pt-BR" sz="1400" b="1" dirty="0">
                <a:solidFill>
                  <a:schemeClr val="bg1"/>
                </a:solidFill>
              </a:rPr>
              <a:t>Secretaria Nacional de Assistência </a:t>
            </a:r>
            <a:r>
              <a:rPr lang="pt-BR" sz="1400" b="1" dirty="0" smtClean="0">
                <a:solidFill>
                  <a:schemeClr val="bg1"/>
                </a:solidFill>
              </a:rPr>
              <a:t>Social</a:t>
            </a:r>
          </a:p>
          <a:p>
            <a:pPr algn="r"/>
            <a:endParaRPr lang="pt-BR" sz="1400" b="1" dirty="0">
              <a:solidFill>
                <a:schemeClr val="bg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95350" y="693277"/>
            <a:ext cx="7124754" cy="61003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023948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8"/>
          <p:cNvSpPr>
            <a:spLocks noChangeArrowheads="1"/>
          </p:cNvSpPr>
          <p:nvPr/>
        </p:nvSpPr>
        <p:spPr bwMode="auto">
          <a:xfrm>
            <a:off x="0" y="0"/>
            <a:ext cx="9144000" cy="620713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850" y="0"/>
            <a:ext cx="1830388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6"/>
          <p:cNvSpPr txBox="1">
            <a:spLocks noChangeArrowheads="1"/>
          </p:cNvSpPr>
          <p:nvPr/>
        </p:nvSpPr>
        <p:spPr bwMode="auto">
          <a:xfrm>
            <a:off x="2267744" y="-45387"/>
            <a:ext cx="5096346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pt-BR" sz="1400" b="1" dirty="0">
                <a:solidFill>
                  <a:schemeClr val="bg1"/>
                </a:solidFill>
              </a:rPr>
              <a:t>Ministério do Desenvolvimento Social e Combate à Fome</a:t>
            </a:r>
            <a:endParaRPr lang="en-US" sz="1400" b="1" dirty="0">
              <a:solidFill>
                <a:schemeClr val="bg1"/>
              </a:solidFill>
            </a:endParaRPr>
          </a:p>
          <a:p>
            <a:pPr algn="r"/>
            <a:r>
              <a:rPr lang="pt-BR" sz="1400" b="1" dirty="0">
                <a:solidFill>
                  <a:schemeClr val="bg1"/>
                </a:solidFill>
              </a:rPr>
              <a:t>Secretaria Nacional de Assistência </a:t>
            </a:r>
            <a:r>
              <a:rPr lang="pt-BR" sz="1400" b="1" dirty="0" smtClean="0">
                <a:solidFill>
                  <a:schemeClr val="bg1"/>
                </a:solidFill>
              </a:rPr>
              <a:t>Social</a:t>
            </a:r>
          </a:p>
          <a:p>
            <a:pPr algn="r"/>
            <a:endParaRPr lang="pt-BR" sz="1400" b="1" dirty="0">
              <a:solidFill>
                <a:schemeClr val="bg1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128141" y="980727"/>
            <a:ext cx="8887718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400" b="1" dirty="0"/>
              <a:t>Atribuições dos Gestores das três esferas:</a:t>
            </a:r>
            <a:endParaRPr lang="pt-BR" sz="2400" dirty="0"/>
          </a:p>
          <a:p>
            <a:r>
              <a:rPr lang="pt-BR" sz="2400" b="1" dirty="0"/>
              <a:t> </a:t>
            </a:r>
            <a:r>
              <a:rPr lang="pt-BR" sz="2000" b="1" dirty="0"/>
              <a:t>União/MDS:</a:t>
            </a:r>
          </a:p>
          <a:p>
            <a:pPr>
              <a:buFontTx/>
              <a:buChar char="-"/>
            </a:pPr>
            <a:r>
              <a:rPr lang="pt-BR" sz="2400" b="1" dirty="0"/>
              <a:t> </a:t>
            </a:r>
            <a:r>
              <a:rPr lang="pt-BR" sz="2000" dirty="0"/>
              <a:t>Coordenar  nacionalmente o Programa</a:t>
            </a:r>
          </a:p>
          <a:p>
            <a:pPr>
              <a:buFontTx/>
              <a:buChar char="-"/>
            </a:pPr>
            <a:r>
              <a:rPr lang="pt-BR" sz="2000" dirty="0"/>
              <a:t> </a:t>
            </a:r>
            <a:r>
              <a:rPr lang="pt-BR" sz="2000" dirty="0" err="1"/>
              <a:t>Coofinanciar</a:t>
            </a:r>
            <a:r>
              <a:rPr lang="pt-BR" sz="2000" dirty="0"/>
              <a:t> as ações do Programa </a:t>
            </a:r>
          </a:p>
          <a:p>
            <a:pPr>
              <a:buFontTx/>
              <a:buChar char="-"/>
            </a:pPr>
            <a:r>
              <a:rPr lang="pt-BR" sz="2000" dirty="0"/>
              <a:t> Produzir e divulgar orientações técnicas;</a:t>
            </a:r>
          </a:p>
          <a:p>
            <a:pPr>
              <a:buFontTx/>
              <a:buChar char="-"/>
            </a:pPr>
            <a:r>
              <a:rPr lang="pt-BR" sz="2000" dirty="0"/>
              <a:t> Apoio técnico, acompanhamento e monitoramento do Programa no Distrito Federal.</a:t>
            </a:r>
          </a:p>
          <a:p>
            <a:pPr>
              <a:buFontTx/>
              <a:buChar char="-"/>
            </a:pPr>
            <a:endParaRPr lang="pt-BR" sz="2000" dirty="0"/>
          </a:p>
          <a:p>
            <a:r>
              <a:rPr lang="pt-BR" sz="2000" b="1" dirty="0"/>
              <a:t>Estados:</a:t>
            </a:r>
            <a:endParaRPr lang="pt-BR" sz="2000" dirty="0"/>
          </a:p>
          <a:p>
            <a:pPr>
              <a:buFontTx/>
              <a:buChar char="-"/>
            </a:pPr>
            <a:r>
              <a:rPr lang="pt-BR" sz="2000" dirty="0"/>
              <a:t>Apoio técnico ao município, principalmente em relação à articulação com diversos setores e políticas; </a:t>
            </a:r>
          </a:p>
          <a:p>
            <a:pPr>
              <a:buFontTx/>
              <a:buChar char="-"/>
            </a:pPr>
            <a:r>
              <a:rPr lang="pt-BR" sz="2000" dirty="0"/>
              <a:t>Acompanhamento e monitoramento da execução do Programa nos municípios;</a:t>
            </a:r>
          </a:p>
          <a:p>
            <a:r>
              <a:rPr lang="pt-BR" sz="2000" dirty="0"/>
              <a:t> </a:t>
            </a:r>
          </a:p>
          <a:p>
            <a:r>
              <a:rPr lang="pt-BR" sz="2000" b="1" dirty="0"/>
              <a:t>Municipal e DF:</a:t>
            </a:r>
          </a:p>
          <a:p>
            <a:pPr>
              <a:buFontTx/>
              <a:buChar char="-"/>
            </a:pPr>
            <a:r>
              <a:rPr lang="pt-BR" sz="2000" u="sng" dirty="0"/>
              <a:t> Executar </a:t>
            </a:r>
            <a:r>
              <a:rPr lang="pt-BR" sz="2000" dirty="0"/>
              <a:t>as ações do Programa;</a:t>
            </a:r>
          </a:p>
          <a:p>
            <a:pPr>
              <a:buFontTx/>
              <a:buChar char="-"/>
            </a:pPr>
            <a:r>
              <a:rPr lang="pt-BR" sz="2000" dirty="0"/>
              <a:t> Acompanhar e monitorar o alcance das </a:t>
            </a:r>
            <a:r>
              <a:rPr lang="pt-BR" sz="2000" u="sng" dirty="0"/>
              <a:t>metas</a:t>
            </a:r>
            <a:r>
              <a:rPr lang="pt-BR" sz="2000" dirty="0"/>
              <a:t> estabelecidas para o Programa; </a:t>
            </a:r>
          </a:p>
          <a:p>
            <a:pPr>
              <a:buFontTx/>
              <a:buChar char="-"/>
            </a:pPr>
            <a:r>
              <a:rPr lang="pt-BR" sz="2000" dirty="0"/>
              <a:t> Manter </a:t>
            </a:r>
            <a:r>
              <a:rPr lang="pt-BR" sz="2000" dirty="0" smtClean="0"/>
              <a:t>sistemas (RMM e SISTEC) </a:t>
            </a:r>
            <a:r>
              <a:rPr lang="pt-BR" sz="2000" dirty="0"/>
              <a:t>de acompanhamento do programa atualizado.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593068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35"/>
          <p:cNvSpPr txBox="1">
            <a:spLocks noChangeArrowheads="1"/>
          </p:cNvSpPr>
          <p:nvPr/>
        </p:nvSpPr>
        <p:spPr bwMode="auto">
          <a:xfrm>
            <a:off x="6732588" y="3644900"/>
            <a:ext cx="14398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pt-BR">
              <a:latin typeface="Arial" charset="0"/>
              <a:cs typeface="Arial" charset="0"/>
            </a:endParaRPr>
          </a:p>
        </p:txBody>
      </p:sp>
      <p:sp>
        <p:nvSpPr>
          <p:cNvPr id="4" name="Rectangle 128"/>
          <p:cNvSpPr>
            <a:spLocks noChangeArrowheads="1"/>
          </p:cNvSpPr>
          <p:nvPr/>
        </p:nvSpPr>
        <p:spPr bwMode="auto">
          <a:xfrm>
            <a:off x="0" y="0"/>
            <a:ext cx="9144000" cy="620713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pic>
        <p:nvPicPr>
          <p:cNvPr id="92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850" y="0"/>
            <a:ext cx="1830388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211958" y="-45387"/>
            <a:ext cx="5096346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pt-BR" sz="1400" b="1" dirty="0">
                <a:solidFill>
                  <a:schemeClr val="bg1"/>
                </a:solidFill>
              </a:rPr>
              <a:t>Ministério do Desenvolvimento Social e Combate à Fome</a:t>
            </a:r>
            <a:endParaRPr lang="en-US" sz="1400" b="1" dirty="0">
              <a:solidFill>
                <a:schemeClr val="bg1"/>
              </a:solidFill>
            </a:endParaRPr>
          </a:p>
          <a:p>
            <a:pPr algn="r"/>
            <a:r>
              <a:rPr lang="pt-BR" sz="1400" b="1" dirty="0">
                <a:solidFill>
                  <a:schemeClr val="bg1"/>
                </a:solidFill>
              </a:rPr>
              <a:t>Secretaria Nacional de Assistência </a:t>
            </a:r>
            <a:r>
              <a:rPr lang="pt-BR" sz="1400" b="1" dirty="0" smtClean="0">
                <a:solidFill>
                  <a:schemeClr val="bg1"/>
                </a:solidFill>
              </a:rPr>
              <a:t>Social</a:t>
            </a:r>
          </a:p>
          <a:p>
            <a:pPr algn="r"/>
            <a:endParaRPr lang="pt-BR" sz="1400" b="1" dirty="0">
              <a:solidFill>
                <a:schemeClr val="bg1"/>
              </a:solidFill>
            </a:endParaRPr>
          </a:p>
        </p:txBody>
      </p:sp>
      <p:sp>
        <p:nvSpPr>
          <p:cNvPr id="9" name="Text Box 42"/>
          <p:cNvSpPr txBox="1">
            <a:spLocks noChangeArrowheads="1"/>
          </p:cNvSpPr>
          <p:nvPr/>
        </p:nvSpPr>
        <p:spPr bwMode="auto">
          <a:xfrm>
            <a:off x="2339975" y="693277"/>
            <a:ext cx="44640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Noções introdutórias</a:t>
            </a: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236315" y="1700808"/>
            <a:ext cx="864096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t-BR" sz="2400" dirty="0" smtClean="0"/>
              <a:t>Lei Orgânica de Assistência Social – Lei 8.742/1993, alterada pela Lei nº 12.435/2011, que em seu artigo 2º, inciso I, alínea c, estabelece a Integração ao </a:t>
            </a:r>
            <a:r>
              <a:rPr lang="pt-BR" sz="2400" u="sng" dirty="0" smtClean="0"/>
              <a:t>mercado de trabalho</a:t>
            </a:r>
            <a:r>
              <a:rPr lang="pt-BR" sz="2400" dirty="0" smtClean="0"/>
              <a:t> como um de seus objetivos.</a:t>
            </a:r>
            <a:endParaRPr lang="pt-BR" sz="2400" dirty="0"/>
          </a:p>
        </p:txBody>
      </p:sp>
      <p:sp>
        <p:nvSpPr>
          <p:cNvPr id="11" name="Text Box 11"/>
          <p:cNvSpPr txBox="1">
            <a:spLocks noChangeArrowheads="1"/>
          </p:cNvSpPr>
          <p:nvPr/>
        </p:nvSpPr>
        <p:spPr bwMode="auto">
          <a:xfrm>
            <a:off x="287524" y="3284984"/>
            <a:ext cx="8568952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t-BR" sz="2400" dirty="0" smtClean="0">
                <a:cs typeface="Arial" charset="0"/>
              </a:rPr>
              <a:t>Resolução CNAS nº 33/2011, que define que “</a:t>
            </a:r>
            <a:r>
              <a:rPr lang="pt-BR" sz="2400" b="1" i="1" dirty="0" smtClean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a Promoção a integração ao mercado de trabalho se dá por meio de um </a:t>
            </a:r>
            <a:r>
              <a:rPr lang="pt-BR" sz="2400" b="1" i="1" u="sng" dirty="0" smtClean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conjunto  integrado de ações das diversas políticas públicas</a:t>
            </a:r>
            <a:r>
              <a:rPr lang="pt-BR" sz="2400" b="1" i="1" dirty="0" smtClean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, cabendo à </a:t>
            </a:r>
            <a:r>
              <a:rPr lang="pt-BR" sz="2400" b="1" i="1" u="sng" dirty="0" smtClean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assistência social ofertar ações de proteção social </a:t>
            </a:r>
            <a:r>
              <a:rPr lang="pt-BR" sz="2400" b="1" i="1" dirty="0" smtClean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que viabilizem a promoção do protagonismo, a participação cidadã, a mediação do acesso ao </a:t>
            </a:r>
            <a:r>
              <a:rPr lang="pt-BR" sz="2400" b="1" i="1" u="sng" dirty="0" smtClean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mundo do trabalho</a:t>
            </a:r>
            <a:r>
              <a:rPr lang="pt-BR" sz="2400" b="1" i="1" dirty="0" smtClean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 e a mobilização social para construção de estratégias coletivas</a:t>
            </a:r>
            <a:r>
              <a:rPr lang="pt-BR" sz="2400" dirty="0" smtClean="0">
                <a:cs typeface="Arial" charset="0"/>
              </a:rPr>
              <a:t>.”</a:t>
            </a:r>
            <a:endParaRPr lang="pt-BR" sz="2400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21095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8"/>
          <p:cNvSpPr>
            <a:spLocks noChangeArrowheads="1"/>
          </p:cNvSpPr>
          <p:nvPr/>
        </p:nvSpPr>
        <p:spPr bwMode="auto">
          <a:xfrm>
            <a:off x="0" y="0"/>
            <a:ext cx="9144000" cy="620713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850" y="0"/>
            <a:ext cx="1830388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6"/>
          <p:cNvSpPr txBox="1">
            <a:spLocks noChangeArrowheads="1"/>
          </p:cNvSpPr>
          <p:nvPr/>
        </p:nvSpPr>
        <p:spPr bwMode="auto">
          <a:xfrm>
            <a:off x="2267744" y="-45387"/>
            <a:ext cx="5096346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pt-BR" sz="1400" b="1" dirty="0">
                <a:solidFill>
                  <a:schemeClr val="bg1"/>
                </a:solidFill>
              </a:rPr>
              <a:t>Ministério do Desenvolvimento Social e Combate à Fome</a:t>
            </a:r>
            <a:endParaRPr lang="en-US" sz="1400" b="1" dirty="0">
              <a:solidFill>
                <a:schemeClr val="bg1"/>
              </a:solidFill>
            </a:endParaRPr>
          </a:p>
          <a:p>
            <a:pPr algn="r"/>
            <a:r>
              <a:rPr lang="pt-BR" sz="1400" b="1" dirty="0">
                <a:solidFill>
                  <a:schemeClr val="bg1"/>
                </a:solidFill>
              </a:rPr>
              <a:t>Secretaria Nacional de Assistência </a:t>
            </a:r>
            <a:r>
              <a:rPr lang="pt-BR" sz="1400" b="1" dirty="0" smtClean="0">
                <a:solidFill>
                  <a:schemeClr val="bg1"/>
                </a:solidFill>
              </a:rPr>
              <a:t>Social</a:t>
            </a:r>
          </a:p>
          <a:p>
            <a:pPr algn="r"/>
            <a:endParaRPr lang="pt-BR" sz="1400" b="1" dirty="0">
              <a:solidFill>
                <a:schemeClr val="bg1"/>
              </a:solidFill>
            </a:endParaRPr>
          </a:p>
        </p:txBody>
      </p:sp>
      <p:pic>
        <p:nvPicPr>
          <p:cNvPr id="9218" name="Picture 2" descr="C:\Users\thaisa.rodrigues\Pictures\Item-718525-50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5242" y="1716757"/>
            <a:ext cx="2114550" cy="3800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aixaDeTexto 2"/>
          <p:cNvSpPr txBox="1"/>
          <p:nvPr/>
        </p:nvSpPr>
        <p:spPr>
          <a:xfrm>
            <a:off x="2987824" y="2739831"/>
            <a:ext cx="504056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Financiamento e Partilha </a:t>
            </a:r>
            <a:endParaRPr lang="pt-BR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05805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8"/>
          <p:cNvSpPr>
            <a:spLocks noChangeArrowheads="1"/>
          </p:cNvSpPr>
          <p:nvPr/>
        </p:nvSpPr>
        <p:spPr bwMode="auto">
          <a:xfrm>
            <a:off x="0" y="0"/>
            <a:ext cx="9144000" cy="620713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850" y="0"/>
            <a:ext cx="1830388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6"/>
          <p:cNvSpPr txBox="1">
            <a:spLocks noChangeArrowheads="1"/>
          </p:cNvSpPr>
          <p:nvPr/>
        </p:nvSpPr>
        <p:spPr bwMode="auto">
          <a:xfrm>
            <a:off x="2267744" y="-45387"/>
            <a:ext cx="5096346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pt-BR" sz="1400" b="1" dirty="0">
                <a:solidFill>
                  <a:schemeClr val="bg1"/>
                </a:solidFill>
              </a:rPr>
              <a:t>Ministério do Desenvolvimento Social e Combate à Fome</a:t>
            </a:r>
            <a:endParaRPr lang="en-US" sz="1400" b="1" dirty="0">
              <a:solidFill>
                <a:schemeClr val="bg1"/>
              </a:solidFill>
            </a:endParaRPr>
          </a:p>
          <a:p>
            <a:pPr algn="r"/>
            <a:r>
              <a:rPr lang="pt-BR" sz="1400" b="1" dirty="0">
                <a:solidFill>
                  <a:schemeClr val="bg1"/>
                </a:solidFill>
              </a:rPr>
              <a:t>Secretaria Nacional de Assistência </a:t>
            </a:r>
            <a:r>
              <a:rPr lang="pt-BR" sz="1400" b="1" dirty="0" smtClean="0">
                <a:solidFill>
                  <a:schemeClr val="bg1"/>
                </a:solidFill>
              </a:rPr>
              <a:t>Social</a:t>
            </a:r>
          </a:p>
          <a:p>
            <a:pPr algn="r"/>
            <a:endParaRPr lang="pt-BR" sz="1400" b="1" dirty="0">
              <a:solidFill>
                <a:schemeClr val="bg1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199662" y="980728"/>
            <a:ext cx="8712968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 smtClean="0">
                <a:latin typeface="+mn-lt"/>
              </a:rPr>
              <a:t>Critérios de Partilha para 2013</a:t>
            </a:r>
          </a:p>
          <a:p>
            <a:pPr algn="just"/>
            <a:endParaRPr lang="pt-BR" sz="2800" b="1" dirty="0" smtClean="0">
              <a:latin typeface="+mn-lt"/>
            </a:endParaRPr>
          </a:p>
          <a:p>
            <a:pPr algn="just"/>
            <a:r>
              <a:rPr lang="pt-BR" sz="3600" b="1" dirty="0" smtClean="0">
                <a:latin typeface="+mn-lt"/>
              </a:rPr>
              <a:t>Elegibilidade – o mesmo de 2012: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pt-BR" sz="3600" dirty="0">
                <a:latin typeface="+mn-lt"/>
                <a:cs typeface="Calibri" pitchFamily="34" charset="0"/>
              </a:rPr>
              <a:t>habilitados em no mínimo gestão básica do SUAS;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pt-BR" sz="3600" dirty="0">
                <a:latin typeface="+mn-lt"/>
                <a:cs typeface="Calibri" pitchFamily="34" charset="0"/>
              </a:rPr>
              <a:t>com CRAS implantado e em funcionamento;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pt-BR" sz="3600" dirty="0">
                <a:latin typeface="+mn-lt"/>
                <a:cs typeface="Calibri" pitchFamily="34" charset="0"/>
              </a:rPr>
              <a:t>com adesão de no mínimo 200 vagas dos cursos do PRONATEC/BSM</a:t>
            </a:r>
            <a:r>
              <a:rPr lang="pt-BR" sz="3600" dirty="0" smtClean="0">
                <a:latin typeface="+mn-lt"/>
                <a:cs typeface="Calibri" pitchFamily="34" charset="0"/>
              </a:rPr>
              <a:t>.</a:t>
            </a:r>
            <a:endParaRPr lang="pt-BR" sz="3600" dirty="0">
              <a:latin typeface="+mn-lt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00407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8"/>
          <p:cNvSpPr>
            <a:spLocks noChangeArrowheads="1"/>
          </p:cNvSpPr>
          <p:nvPr/>
        </p:nvSpPr>
        <p:spPr bwMode="auto">
          <a:xfrm>
            <a:off x="0" y="0"/>
            <a:ext cx="9144000" cy="620713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850" y="0"/>
            <a:ext cx="1830388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6"/>
          <p:cNvSpPr txBox="1">
            <a:spLocks noChangeArrowheads="1"/>
          </p:cNvSpPr>
          <p:nvPr/>
        </p:nvSpPr>
        <p:spPr bwMode="auto">
          <a:xfrm>
            <a:off x="2267744" y="-45387"/>
            <a:ext cx="5096346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pt-BR" sz="1400" b="1" dirty="0">
                <a:solidFill>
                  <a:schemeClr val="bg1"/>
                </a:solidFill>
              </a:rPr>
              <a:t>Ministério do Desenvolvimento Social e Combate à Fome</a:t>
            </a:r>
            <a:endParaRPr lang="en-US" sz="1400" b="1" dirty="0">
              <a:solidFill>
                <a:schemeClr val="bg1"/>
              </a:solidFill>
            </a:endParaRPr>
          </a:p>
          <a:p>
            <a:pPr algn="r"/>
            <a:r>
              <a:rPr lang="pt-BR" sz="1400" b="1" dirty="0">
                <a:solidFill>
                  <a:schemeClr val="bg1"/>
                </a:solidFill>
              </a:rPr>
              <a:t>Secretaria Nacional de Assistência </a:t>
            </a:r>
            <a:r>
              <a:rPr lang="pt-BR" sz="1400" b="1" dirty="0" smtClean="0">
                <a:solidFill>
                  <a:schemeClr val="bg1"/>
                </a:solidFill>
              </a:rPr>
              <a:t>Social</a:t>
            </a:r>
          </a:p>
          <a:p>
            <a:pPr algn="r"/>
            <a:endParaRPr lang="pt-BR" sz="1400" b="1" dirty="0">
              <a:solidFill>
                <a:schemeClr val="bg1"/>
              </a:solidFill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336054" y="626021"/>
            <a:ext cx="8959726" cy="83099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t-BR" sz="3200" b="1" dirty="0" smtClean="0"/>
          </a:p>
          <a:p>
            <a:pPr lvl="0" algn="ctr"/>
            <a:r>
              <a:rPr lang="pt-BR" sz="3200" b="1" dirty="0">
                <a:solidFill>
                  <a:prstClr val="black"/>
                </a:solidFill>
              </a:rPr>
              <a:t> PREVISÃO - ACESSUAS  </a:t>
            </a:r>
            <a:r>
              <a:rPr lang="pt-BR" sz="3200" b="1" dirty="0" smtClean="0">
                <a:solidFill>
                  <a:prstClr val="black"/>
                </a:solidFill>
              </a:rPr>
              <a:t>TRABALHO </a:t>
            </a:r>
            <a:r>
              <a:rPr lang="pt-BR" sz="3200" b="1" dirty="0">
                <a:solidFill>
                  <a:prstClr val="black"/>
                </a:solidFill>
              </a:rPr>
              <a:t>2013</a:t>
            </a:r>
          </a:p>
          <a:p>
            <a:pPr lvl="0"/>
            <a:r>
              <a:rPr lang="pt-BR" sz="2400" b="1" dirty="0">
                <a:solidFill>
                  <a:prstClr val="black"/>
                </a:solidFill>
              </a:rPr>
              <a:t> </a:t>
            </a:r>
            <a:endParaRPr lang="pt-BR" sz="2400" b="1" dirty="0" smtClean="0">
              <a:solidFill>
                <a:prstClr val="black"/>
              </a:solidFill>
            </a:endParaRPr>
          </a:p>
          <a:p>
            <a:pPr lvl="0"/>
            <a:endParaRPr lang="pt-BR" sz="2400" b="1" dirty="0">
              <a:solidFill>
                <a:prstClr val="black"/>
              </a:solidFill>
            </a:endParaRPr>
          </a:p>
          <a:p>
            <a:pPr lvl="0" algn="ctr"/>
            <a:r>
              <a:rPr lang="pt-BR" sz="2800" b="1" dirty="0">
                <a:solidFill>
                  <a:prstClr val="black"/>
                </a:solidFill>
              </a:rPr>
              <a:t>830</a:t>
            </a:r>
            <a:r>
              <a:rPr lang="pt-BR" sz="2800" dirty="0">
                <a:solidFill>
                  <a:prstClr val="black"/>
                </a:solidFill>
              </a:rPr>
              <a:t> </a:t>
            </a:r>
            <a:r>
              <a:rPr lang="pt-BR" sz="2800" dirty="0" smtClean="0">
                <a:solidFill>
                  <a:prstClr val="black"/>
                </a:solidFill>
              </a:rPr>
              <a:t>municípios atendem aos critérios de elegibilidade. </a:t>
            </a:r>
          </a:p>
          <a:p>
            <a:pPr lvl="0" algn="ctr"/>
            <a:endParaRPr lang="pt-BR" sz="2800" dirty="0">
              <a:solidFill>
                <a:prstClr val="black"/>
              </a:solidFill>
            </a:endParaRPr>
          </a:p>
          <a:p>
            <a:pPr lvl="0" algn="ctr"/>
            <a:r>
              <a:rPr lang="pt-BR" sz="2800" b="1" dirty="0" smtClean="0">
                <a:solidFill>
                  <a:prstClr val="black"/>
                </a:solidFill>
              </a:rPr>
              <a:t>739</a:t>
            </a:r>
            <a:r>
              <a:rPr lang="pt-BR" sz="2800" dirty="0" smtClean="0">
                <a:solidFill>
                  <a:prstClr val="black"/>
                </a:solidFill>
              </a:rPr>
              <a:t> municípios realizaram o aceite</a:t>
            </a:r>
            <a:endParaRPr lang="pt-BR" sz="2800" dirty="0">
              <a:solidFill>
                <a:prstClr val="black"/>
              </a:solidFill>
            </a:endParaRPr>
          </a:p>
          <a:p>
            <a:pPr lvl="0"/>
            <a:endParaRPr lang="pt-BR" dirty="0">
              <a:solidFill>
                <a:prstClr val="black"/>
              </a:solidFill>
            </a:endParaRPr>
          </a:p>
          <a:p>
            <a:pPr lvl="0"/>
            <a:endParaRPr lang="pt-BR" dirty="0">
              <a:solidFill>
                <a:prstClr val="black"/>
              </a:solidFill>
            </a:endParaRPr>
          </a:p>
          <a:p>
            <a:pPr lvl="0"/>
            <a:endParaRPr lang="pt-BR" dirty="0">
              <a:solidFill>
                <a:prstClr val="black"/>
              </a:solidFill>
            </a:endParaRPr>
          </a:p>
          <a:p>
            <a:pPr lvl="0"/>
            <a:endParaRPr lang="pt-BR" dirty="0">
              <a:solidFill>
                <a:prstClr val="black"/>
              </a:solidFill>
            </a:endParaRPr>
          </a:p>
          <a:p>
            <a:pPr lvl="0" algn="ctr"/>
            <a:r>
              <a:rPr lang="pt-BR" sz="4400" dirty="0">
                <a:solidFill>
                  <a:prstClr val="black"/>
                </a:solidFill>
              </a:rPr>
              <a:t>Orçamento disponível: 120 milhões</a:t>
            </a:r>
            <a:endParaRPr lang="pt-BR" sz="3200" dirty="0" smtClean="0"/>
          </a:p>
          <a:p>
            <a:r>
              <a:rPr lang="pt-BR" sz="2400" b="1" dirty="0" smtClean="0"/>
              <a:t> </a:t>
            </a:r>
          </a:p>
          <a:p>
            <a:pPr algn="ctr"/>
            <a:endParaRPr lang="pt-BR" sz="4000" b="1" dirty="0" smtClean="0"/>
          </a:p>
          <a:p>
            <a:pPr algn="ctr"/>
            <a:endParaRPr lang="pt-BR" sz="2800" b="1" dirty="0"/>
          </a:p>
          <a:p>
            <a:pPr algn="ctr"/>
            <a:endParaRPr lang="pt-BR" sz="2800" b="1" dirty="0" smtClean="0"/>
          </a:p>
          <a:p>
            <a:pPr algn="ctr"/>
            <a:endParaRPr lang="pt-BR" sz="2800" dirty="0" smtClean="0"/>
          </a:p>
          <a:p>
            <a:pPr algn="ctr"/>
            <a:endParaRPr lang="pt-BR" sz="2800" dirty="0"/>
          </a:p>
          <a:p>
            <a:pPr algn="ctr"/>
            <a:r>
              <a:rPr lang="pt-BR" sz="2800" dirty="0" smtClean="0"/>
              <a:t> </a:t>
            </a:r>
            <a:endParaRPr lang="pt-BR" b="1" dirty="0" smtClean="0"/>
          </a:p>
          <a:p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xmlns="" val="2901318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28"/>
          <p:cNvSpPr>
            <a:spLocks noChangeArrowheads="1"/>
          </p:cNvSpPr>
          <p:nvPr/>
        </p:nvSpPr>
        <p:spPr bwMode="auto">
          <a:xfrm>
            <a:off x="0" y="0"/>
            <a:ext cx="9144000" cy="620713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pic>
        <p:nvPicPr>
          <p:cNvPr id="33799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850" y="0"/>
            <a:ext cx="1830388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extBox 6"/>
          <p:cNvSpPr txBox="1">
            <a:spLocks noChangeArrowheads="1"/>
          </p:cNvSpPr>
          <p:nvPr/>
        </p:nvSpPr>
        <p:spPr bwMode="auto">
          <a:xfrm>
            <a:off x="2211958" y="-45387"/>
            <a:ext cx="5096346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pt-BR" sz="1400" b="1" dirty="0">
                <a:solidFill>
                  <a:schemeClr val="bg1"/>
                </a:solidFill>
              </a:rPr>
              <a:t>Ministério do Desenvolvimento Social e Combate à Fome</a:t>
            </a:r>
            <a:endParaRPr lang="en-US" sz="1400" b="1" dirty="0">
              <a:solidFill>
                <a:schemeClr val="bg1"/>
              </a:solidFill>
            </a:endParaRPr>
          </a:p>
          <a:p>
            <a:pPr algn="r"/>
            <a:r>
              <a:rPr lang="pt-BR" sz="1400" b="1" dirty="0">
                <a:solidFill>
                  <a:schemeClr val="bg1"/>
                </a:solidFill>
              </a:rPr>
              <a:t>Secretaria Nacional de Assistência </a:t>
            </a:r>
            <a:r>
              <a:rPr lang="pt-BR" sz="1400" b="1" dirty="0" smtClean="0">
                <a:solidFill>
                  <a:schemeClr val="bg1"/>
                </a:solidFill>
              </a:rPr>
              <a:t>Social</a:t>
            </a:r>
          </a:p>
          <a:p>
            <a:pPr algn="r"/>
            <a:r>
              <a:rPr lang="pt-BR" sz="1400" b="1" dirty="0" smtClean="0">
                <a:solidFill>
                  <a:schemeClr val="bg1"/>
                </a:solidFill>
              </a:rPr>
              <a:t>  </a:t>
            </a:r>
            <a:endParaRPr lang="pt-BR" sz="1400" b="1" dirty="0">
              <a:solidFill>
                <a:schemeClr val="bg1"/>
              </a:solidFill>
            </a:endParaRPr>
          </a:p>
          <a:p>
            <a:pPr algn="r"/>
            <a:endParaRPr lang="pt-BR" sz="1400" b="1" dirty="0">
              <a:solidFill>
                <a:schemeClr val="bg1"/>
              </a:solidFill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0" y="642918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>
                <a:latin typeface="+mj-lt"/>
              </a:rPr>
              <a:t>Financiamento em 2013</a:t>
            </a:r>
            <a:endParaRPr lang="pt-BR" sz="2000" b="1" dirty="0">
              <a:latin typeface="+mj-lt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251520" y="1043028"/>
            <a:ext cx="874466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latin typeface="+mn-lt"/>
              </a:rPr>
              <a:t>Componente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Básico</a:t>
            </a:r>
            <a:r>
              <a:rPr lang="en-US" b="1" dirty="0" smtClean="0">
                <a:latin typeface="+mn-lt"/>
              </a:rPr>
              <a:t>:</a:t>
            </a:r>
          </a:p>
          <a:p>
            <a:pPr>
              <a:buFontTx/>
              <a:buChar char="-"/>
            </a:pPr>
            <a:r>
              <a:rPr lang="en-US" dirty="0" smtClean="0">
                <a:latin typeface="+mn-lt"/>
              </a:rPr>
              <a:t> Meta </a:t>
            </a:r>
            <a:r>
              <a:rPr lang="en-US" dirty="0" err="1" smtClean="0">
                <a:latin typeface="+mn-lt"/>
              </a:rPr>
              <a:t>pactuada</a:t>
            </a:r>
            <a:r>
              <a:rPr lang="en-US" dirty="0" smtClean="0">
                <a:latin typeface="+mn-lt"/>
              </a:rPr>
              <a:t> de </a:t>
            </a:r>
            <a:r>
              <a:rPr lang="en-US" dirty="0" err="1" smtClean="0">
                <a:latin typeface="+mn-lt"/>
              </a:rPr>
              <a:t>mobilização</a:t>
            </a:r>
            <a:r>
              <a:rPr lang="en-US" dirty="0" smtClean="0">
                <a:latin typeface="+mn-lt"/>
              </a:rPr>
              <a:t>  X  Valor de </a:t>
            </a:r>
            <a:r>
              <a:rPr lang="en-US" dirty="0" err="1" smtClean="0">
                <a:latin typeface="+mn-lt"/>
              </a:rPr>
              <a:t>Referência</a:t>
            </a:r>
            <a:endParaRPr lang="en-US" dirty="0" smtClean="0">
              <a:latin typeface="+mn-lt"/>
            </a:endParaRPr>
          </a:p>
          <a:p>
            <a:pPr>
              <a:buFontTx/>
              <a:buChar char="-"/>
            </a:pPr>
            <a:endParaRPr lang="en-US" dirty="0">
              <a:latin typeface="+mn-lt"/>
            </a:endParaRPr>
          </a:p>
          <a:p>
            <a:pPr>
              <a:buFontTx/>
              <a:buChar char="-"/>
            </a:pPr>
            <a:endParaRPr lang="en-US" dirty="0" smtClean="0">
              <a:latin typeface="+mn-lt"/>
            </a:endParaRPr>
          </a:p>
          <a:p>
            <a:pPr>
              <a:buFontTx/>
              <a:buChar char="-"/>
            </a:pPr>
            <a:endParaRPr lang="en-US" dirty="0">
              <a:latin typeface="+mn-lt"/>
            </a:endParaRPr>
          </a:p>
          <a:p>
            <a:pPr>
              <a:buFontTx/>
              <a:buChar char="-"/>
            </a:pPr>
            <a:endParaRPr lang="en-US" dirty="0" smtClean="0">
              <a:latin typeface="+mn-lt"/>
            </a:endParaRPr>
          </a:p>
          <a:p>
            <a:pPr>
              <a:buFontTx/>
              <a:buChar char="-"/>
            </a:pPr>
            <a:endParaRPr lang="en-US" dirty="0">
              <a:latin typeface="+mn-lt"/>
            </a:endParaRPr>
          </a:p>
          <a:p>
            <a:pPr>
              <a:buFontTx/>
              <a:buChar char="-"/>
            </a:pPr>
            <a:endParaRPr lang="en-US" dirty="0" smtClean="0">
              <a:latin typeface="+mn-lt"/>
            </a:endParaRPr>
          </a:p>
          <a:p>
            <a:r>
              <a:rPr lang="en-US" b="1" dirty="0" err="1" smtClean="0">
                <a:latin typeface="+mn-lt"/>
                <a:sym typeface="Wingdings" pitchFamily="2" charset="2"/>
              </a:rPr>
              <a:t>Componente</a:t>
            </a:r>
            <a:r>
              <a:rPr lang="en-US" b="1" dirty="0" smtClean="0">
                <a:latin typeface="+mn-lt"/>
                <a:sym typeface="Wingdings" pitchFamily="2" charset="2"/>
              </a:rPr>
              <a:t> </a:t>
            </a:r>
            <a:r>
              <a:rPr lang="en-US" b="1" dirty="0" err="1">
                <a:latin typeface="+mn-lt"/>
                <a:sym typeface="Wingdings" pitchFamily="2" charset="2"/>
              </a:rPr>
              <a:t>Adicional</a:t>
            </a:r>
            <a:r>
              <a:rPr lang="en-US" b="1" dirty="0">
                <a:latin typeface="+mn-lt"/>
                <a:sym typeface="Wingdings" pitchFamily="2" charset="2"/>
              </a:rPr>
              <a:t> , </a:t>
            </a:r>
            <a:r>
              <a:rPr lang="en-US" b="1" dirty="0" err="1">
                <a:latin typeface="+mn-lt"/>
                <a:sym typeface="Wingdings" pitchFamily="2" charset="2"/>
              </a:rPr>
              <a:t>composto</a:t>
            </a:r>
            <a:r>
              <a:rPr lang="en-US" b="1" dirty="0">
                <a:latin typeface="+mn-lt"/>
                <a:sym typeface="Wingdings" pitchFamily="2" charset="2"/>
              </a:rPr>
              <a:t> </a:t>
            </a:r>
            <a:r>
              <a:rPr lang="en-US" b="1" dirty="0" err="1">
                <a:latin typeface="+mn-lt"/>
                <a:sym typeface="Wingdings" pitchFamily="2" charset="2"/>
              </a:rPr>
              <a:t>por</a:t>
            </a:r>
            <a:r>
              <a:rPr lang="en-US" b="1" dirty="0">
                <a:latin typeface="+mn-lt"/>
                <a:sym typeface="Wingdings" pitchFamily="2" charset="2"/>
              </a:rPr>
              <a:t>:</a:t>
            </a:r>
          </a:p>
          <a:p>
            <a:pPr algn="just">
              <a:buFontTx/>
              <a:buChar char="-"/>
            </a:pPr>
            <a:r>
              <a:rPr lang="en-US" dirty="0">
                <a:latin typeface="+mn-lt"/>
                <a:sym typeface="Wingdings" pitchFamily="2" charset="2"/>
              </a:rPr>
              <a:t> </a:t>
            </a:r>
            <a:r>
              <a:rPr lang="en-US" dirty="0" err="1">
                <a:latin typeface="+mn-lt"/>
                <a:sym typeface="Wingdings" pitchFamily="2" charset="2"/>
              </a:rPr>
              <a:t>Encaminhamento</a:t>
            </a:r>
            <a:r>
              <a:rPr lang="en-US" dirty="0">
                <a:latin typeface="+mn-lt"/>
                <a:sym typeface="Wingdings" pitchFamily="2" charset="2"/>
              </a:rPr>
              <a:t> </a:t>
            </a:r>
            <a:r>
              <a:rPr lang="en-US" dirty="0" err="1">
                <a:latin typeface="+mn-lt"/>
                <a:sym typeface="Wingdings" pitchFamily="2" charset="2"/>
              </a:rPr>
              <a:t>para</a:t>
            </a:r>
            <a:r>
              <a:rPr lang="en-US" dirty="0">
                <a:latin typeface="+mn-lt"/>
                <a:sym typeface="Wingdings" pitchFamily="2" charset="2"/>
              </a:rPr>
              <a:t> o </a:t>
            </a:r>
            <a:r>
              <a:rPr lang="en-US" dirty="0" err="1">
                <a:latin typeface="+mn-lt"/>
                <a:sym typeface="Wingdings" pitchFamily="2" charset="2"/>
              </a:rPr>
              <a:t>curso</a:t>
            </a:r>
            <a:r>
              <a:rPr lang="en-US" dirty="0">
                <a:latin typeface="+mn-lt"/>
                <a:sym typeface="Wingdings" pitchFamily="2" charset="2"/>
              </a:rPr>
              <a:t>   N° de </a:t>
            </a:r>
            <a:r>
              <a:rPr lang="en-US" dirty="0" err="1">
                <a:latin typeface="+mn-lt"/>
                <a:sym typeface="Wingdings" pitchFamily="2" charset="2"/>
              </a:rPr>
              <a:t>pessoas</a:t>
            </a:r>
            <a:r>
              <a:rPr lang="en-US" dirty="0">
                <a:latin typeface="+mn-lt"/>
                <a:sym typeface="Wingdings" pitchFamily="2" charset="2"/>
              </a:rPr>
              <a:t> </a:t>
            </a:r>
            <a:r>
              <a:rPr lang="en-US" dirty="0" err="1">
                <a:latin typeface="+mn-lt"/>
                <a:sym typeface="Wingdings" pitchFamily="2" charset="2"/>
              </a:rPr>
              <a:t>encaminhadas</a:t>
            </a:r>
            <a:r>
              <a:rPr lang="en-US" dirty="0">
                <a:latin typeface="+mn-lt"/>
                <a:sym typeface="Wingdings" pitchFamily="2" charset="2"/>
              </a:rPr>
              <a:t> </a:t>
            </a:r>
            <a:r>
              <a:rPr lang="en-US" dirty="0" err="1">
                <a:latin typeface="+mn-lt"/>
                <a:sym typeface="Wingdings" pitchFamily="2" charset="2"/>
              </a:rPr>
              <a:t>pelo</a:t>
            </a:r>
            <a:r>
              <a:rPr lang="en-US" dirty="0">
                <a:latin typeface="+mn-lt"/>
                <a:sym typeface="Wingdings" pitchFamily="2" charset="2"/>
              </a:rPr>
              <a:t> </a:t>
            </a:r>
            <a:r>
              <a:rPr lang="en-US" dirty="0" err="1">
                <a:latin typeface="+mn-lt"/>
                <a:sym typeface="Wingdings" pitchFamily="2" charset="2"/>
              </a:rPr>
              <a:t>Programa</a:t>
            </a:r>
            <a:r>
              <a:rPr lang="en-US" dirty="0">
                <a:latin typeface="+mn-lt"/>
                <a:sym typeface="Wingdings" pitchFamily="2" charset="2"/>
              </a:rPr>
              <a:t> com </a:t>
            </a:r>
            <a:r>
              <a:rPr lang="en-US" dirty="0" err="1" smtClean="0">
                <a:latin typeface="+mn-lt"/>
                <a:sym typeface="Wingdings" pitchFamily="2" charset="2"/>
              </a:rPr>
              <a:t>pré-matrícula</a:t>
            </a:r>
            <a:r>
              <a:rPr lang="en-US" dirty="0" smtClean="0">
                <a:latin typeface="+mn-lt"/>
                <a:sym typeface="Wingdings" pitchFamily="2" charset="2"/>
              </a:rPr>
              <a:t>  X  </a:t>
            </a:r>
            <a:r>
              <a:rPr lang="en-US" dirty="0">
                <a:latin typeface="+mn-lt"/>
                <a:sym typeface="Wingdings" pitchFamily="2" charset="2"/>
              </a:rPr>
              <a:t>Valor de </a:t>
            </a:r>
            <a:r>
              <a:rPr lang="en-US" dirty="0" err="1" smtClean="0">
                <a:latin typeface="+mn-lt"/>
                <a:sym typeface="Wingdings" pitchFamily="2" charset="2"/>
              </a:rPr>
              <a:t>referência</a:t>
            </a:r>
            <a:endParaRPr lang="pt-BR" b="1" dirty="0">
              <a:latin typeface="+mn-lt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087314082"/>
              </p:ext>
            </p:extLst>
          </p:nvPr>
        </p:nvGraphicFramePr>
        <p:xfrm>
          <a:off x="1619672" y="1700808"/>
          <a:ext cx="5232074" cy="13464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16037"/>
                <a:gridCol w="2616037"/>
              </a:tblGrid>
              <a:tr h="336607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N° de </a:t>
                      </a:r>
                      <a:r>
                        <a:rPr lang="en-US" sz="1400" dirty="0" err="1" smtClean="0"/>
                        <a:t>pessoas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mobilizadas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Valores</a:t>
                      </a:r>
                      <a:r>
                        <a:rPr lang="en-US" sz="1400" dirty="0" smtClean="0"/>
                        <a:t> de </a:t>
                      </a:r>
                      <a:r>
                        <a:rPr lang="en-US" sz="1400" dirty="0" err="1" smtClean="0"/>
                        <a:t>Referência</a:t>
                      </a:r>
                      <a:endParaRPr lang="pt-BR" sz="1400" dirty="0"/>
                    </a:p>
                  </a:txBody>
                  <a:tcPr/>
                </a:tc>
              </a:tr>
              <a:tr h="336607"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Até 600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R$ 90,00</a:t>
                      </a:r>
                      <a:endParaRPr lang="pt-BR" sz="1400" dirty="0"/>
                    </a:p>
                  </a:txBody>
                  <a:tcPr/>
                </a:tc>
              </a:tr>
              <a:tr h="336607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 De 601</a:t>
                      </a:r>
                      <a:r>
                        <a:rPr lang="en-US" sz="1400" baseline="0" dirty="0" smtClean="0"/>
                        <a:t> a </a:t>
                      </a:r>
                      <a:r>
                        <a:rPr lang="en-US" sz="1400" dirty="0" smtClean="0"/>
                        <a:t>1.000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R$45,00</a:t>
                      </a:r>
                      <a:endParaRPr lang="pt-BR" sz="1400" dirty="0"/>
                    </a:p>
                  </a:txBody>
                  <a:tcPr/>
                </a:tc>
              </a:tr>
              <a:tr h="336607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Mais</a:t>
                      </a:r>
                      <a:r>
                        <a:rPr lang="en-US" sz="1400" dirty="0" smtClean="0"/>
                        <a:t> de</a:t>
                      </a:r>
                      <a:r>
                        <a:rPr lang="en-US" sz="1400" baseline="0" dirty="0" smtClean="0"/>
                        <a:t> 1.001 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R$23, 00</a:t>
                      </a:r>
                      <a:endParaRPr lang="pt-BR" sz="14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2" name="Tabel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817427089"/>
              </p:ext>
            </p:extLst>
          </p:nvPr>
        </p:nvGraphicFramePr>
        <p:xfrm>
          <a:off x="1547664" y="4293096"/>
          <a:ext cx="5232074" cy="13464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16037"/>
                <a:gridCol w="2616037"/>
              </a:tblGrid>
              <a:tr h="336607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N° de </a:t>
                      </a:r>
                      <a:r>
                        <a:rPr lang="en-US" sz="1400" dirty="0" err="1" smtClean="0"/>
                        <a:t>pessoas</a:t>
                      </a:r>
                      <a:r>
                        <a:rPr lang="en-US" sz="1400" dirty="0" smtClean="0"/>
                        <a:t> 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Valores</a:t>
                      </a:r>
                      <a:r>
                        <a:rPr lang="en-US" sz="1400" dirty="0" smtClean="0"/>
                        <a:t> de </a:t>
                      </a:r>
                      <a:r>
                        <a:rPr lang="en-US" sz="1400" dirty="0" err="1" smtClean="0"/>
                        <a:t>Referência</a:t>
                      </a:r>
                      <a:endParaRPr lang="pt-BR" sz="1400" dirty="0"/>
                    </a:p>
                  </a:txBody>
                  <a:tcPr/>
                </a:tc>
              </a:tr>
              <a:tr h="336607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Até</a:t>
                      </a:r>
                      <a:r>
                        <a:rPr lang="en-US" sz="1400" dirty="0" smtClean="0"/>
                        <a:t> 1.000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R$80,00</a:t>
                      </a:r>
                      <a:endParaRPr lang="pt-BR" sz="1400" dirty="0"/>
                    </a:p>
                  </a:txBody>
                  <a:tcPr/>
                </a:tc>
              </a:tr>
              <a:tr h="336607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De</a:t>
                      </a:r>
                      <a:r>
                        <a:rPr lang="en-US" sz="1400" baseline="0" dirty="0" smtClean="0"/>
                        <a:t> 1.001 a 2.000 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R$40,00</a:t>
                      </a:r>
                      <a:endParaRPr lang="pt-BR" sz="1400" dirty="0"/>
                    </a:p>
                  </a:txBody>
                  <a:tcPr/>
                </a:tc>
              </a:tr>
              <a:tr h="336607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Mais</a:t>
                      </a:r>
                      <a:r>
                        <a:rPr lang="en-US" sz="1400" dirty="0" smtClean="0"/>
                        <a:t>  2.001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R$ 20,00</a:t>
                      </a:r>
                      <a:endParaRPr lang="pt-BR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Retângulo 1"/>
          <p:cNvSpPr/>
          <p:nvPr/>
        </p:nvSpPr>
        <p:spPr>
          <a:xfrm>
            <a:off x="147817" y="5843933"/>
            <a:ext cx="884836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Tx/>
              <a:buChar char="-"/>
            </a:pPr>
            <a:r>
              <a:rPr lang="en-US" dirty="0" err="1">
                <a:latin typeface="+mn-lt"/>
                <a:sym typeface="Wingdings" pitchFamily="2" charset="2"/>
              </a:rPr>
              <a:t>Incentivo</a:t>
            </a:r>
            <a:r>
              <a:rPr lang="en-US" dirty="0">
                <a:latin typeface="+mn-lt"/>
                <a:sym typeface="Wingdings" pitchFamily="2" charset="2"/>
              </a:rPr>
              <a:t> de </a:t>
            </a:r>
            <a:r>
              <a:rPr lang="pt-BR" dirty="0">
                <a:latin typeface="+mn-lt"/>
              </a:rPr>
              <a:t>inclusão das pessoas com deficiência </a:t>
            </a:r>
            <a:r>
              <a:rPr lang="pt-BR" dirty="0">
                <a:latin typeface="+mn-lt"/>
                <a:sym typeface="Wingdings" pitchFamily="2" charset="2"/>
              </a:rPr>
              <a:t></a:t>
            </a:r>
            <a:r>
              <a:rPr lang="pt-BR" dirty="0">
                <a:latin typeface="+mn-lt"/>
              </a:rPr>
              <a:t> N° de pessoas com deficiência incluídas nos cursos do </a:t>
            </a:r>
            <a:r>
              <a:rPr lang="pt-BR" dirty="0" err="1">
                <a:latin typeface="+mn-lt"/>
              </a:rPr>
              <a:t>Pronatec</a:t>
            </a:r>
            <a:r>
              <a:rPr lang="pt-BR" dirty="0">
                <a:latin typeface="+mn-lt"/>
              </a:rPr>
              <a:t>/BSM X R$70,00 </a:t>
            </a:r>
          </a:p>
        </p:txBody>
      </p:sp>
    </p:spTree>
    <p:extLst>
      <p:ext uri="{BB962C8B-B14F-4D97-AF65-F5344CB8AC3E}">
        <p14:creationId xmlns:p14="http://schemas.microsoft.com/office/powerpoint/2010/main" xmlns="" val="94607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35"/>
          <p:cNvSpPr txBox="1">
            <a:spLocks noChangeArrowheads="1"/>
          </p:cNvSpPr>
          <p:nvPr/>
        </p:nvSpPr>
        <p:spPr bwMode="auto">
          <a:xfrm>
            <a:off x="6732588" y="3644900"/>
            <a:ext cx="14398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pt-BR">
              <a:latin typeface="Arial" charset="0"/>
              <a:cs typeface="Arial" charset="0"/>
            </a:endParaRPr>
          </a:p>
        </p:txBody>
      </p:sp>
      <p:sp>
        <p:nvSpPr>
          <p:cNvPr id="4" name="Rectangle 128"/>
          <p:cNvSpPr>
            <a:spLocks noChangeArrowheads="1"/>
          </p:cNvSpPr>
          <p:nvPr/>
        </p:nvSpPr>
        <p:spPr bwMode="auto">
          <a:xfrm>
            <a:off x="0" y="0"/>
            <a:ext cx="9144000" cy="620713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pic>
        <p:nvPicPr>
          <p:cNvPr id="92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850" y="0"/>
            <a:ext cx="1830388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211958" y="-45387"/>
            <a:ext cx="5096346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pt-BR" sz="1400" b="1" dirty="0">
                <a:solidFill>
                  <a:schemeClr val="bg1"/>
                </a:solidFill>
              </a:rPr>
              <a:t>Ministério do Desenvolvimento Social e Combate à Fome</a:t>
            </a:r>
            <a:endParaRPr lang="en-US" sz="1400" b="1" dirty="0">
              <a:solidFill>
                <a:schemeClr val="bg1"/>
              </a:solidFill>
            </a:endParaRPr>
          </a:p>
          <a:p>
            <a:pPr algn="r"/>
            <a:r>
              <a:rPr lang="pt-BR" sz="1400" b="1" dirty="0">
                <a:solidFill>
                  <a:schemeClr val="bg1"/>
                </a:solidFill>
              </a:rPr>
              <a:t>Secretaria Nacional de Assistência </a:t>
            </a:r>
            <a:r>
              <a:rPr lang="pt-BR" sz="1400" b="1" dirty="0" smtClean="0">
                <a:solidFill>
                  <a:schemeClr val="bg1"/>
                </a:solidFill>
              </a:rPr>
              <a:t>Social</a:t>
            </a:r>
          </a:p>
          <a:p>
            <a:pPr algn="r"/>
            <a:endParaRPr lang="pt-BR" sz="1400" b="1" dirty="0">
              <a:solidFill>
                <a:schemeClr val="bg1"/>
              </a:solidFill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251520" y="655852"/>
            <a:ext cx="8640960" cy="5663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pt-B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 O QUE PODEMOS GASTAR</a:t>
            </a:r>
            <a:r>
              <a:rPr lang="pt-B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</a:p>
          <a:p>
            <a:pPr lvl="0"/>
            <a:endParaRPr lang="pt-BR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endParaRPr lang="pt-BR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endParaRPr lang="pt-BR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pt-BR" sz="2000" dirty="0" smtClean="0"/>
              <a:t>Custeio para estruturação e execução  do serviço: mobilização, encaminhamento e acompanhamento.</a:t>
            </a:r>
          </a:p>
          <a:p>
            <a:pPr lvl="0"/>
            <a:endParaRPr lang="pt-BR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pt-BR" dirty="0"/>
              <a:t> </a:t>
            </a:r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</a:t>
            </a:r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 NÃO CUSTEIA</a:t>
            </a:r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dirty="0" smtClean="0"/>
              <a:t>Aquisição de material </a:t>
            </a:r>
            <a:r>
              <a:rPr lang="pt-BR" dirty="0"/>
              <a:t>permanente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dirty="0" smtClean="0"/>
              <a:t>Pagamento </a:t>
            </a:r>
            <a:r>
              <a:rPr lang="pt-BR" dirty="0"/>
              <a:t>de servidor </a:t>
            </a:r>
            <a:r>
              <a:rPr lang="pt-BR" dirty="0" smtClean="0"/>
              <a:t>público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dirty="0" smtClean="0"/>
              <a:t>matéria prima para cursos </a:t>
            </a:r>
          </a:p>
          <a:p>
            <a:pPr marL="285750" indent="-285750">
              <a:buFont typeface="Arial" pitchFamily="34" charset="0"/>
              <a:buChar char="•"/>
            </a:pPr>
            <a:endParaRPr lang="pt-BR" dirty="0" smtClean="0"/>
          </a:p>
          <a:p>
            <a:pPr marL="285750" indent="-285750">
              <a:buFont typeface="Arial" pitchFamily="34" charset="0"/>
              <a:buChar char="•"/>
            </a:pPr>
            <a:endParaRPr lang="pt-BR" dirty="0"/>
          </a:p>
          <a:p>
            <a:pPr marL="285750" indent="-285750">
              <a:buFont typeface="Arial" pitchFamily="34" charset="0"/>
              <a:buChar char="•"/>
            </a:pPr>
            <a:endParaRPr lang="pt-BR" dirty="0" smtClean="0"/>
          </a:p>
          <a:p>
            <a:r>
              <a:rPr lang="pt-BR" sz="1600" b="1" dirty="0" smtClean="0"/>
              <a:t>OBSERVAR:</a:t>
            </a:r>
          </a:p>
          <a:p>
            <a:r>
              <a:rPr lang="pt-BR" sz="1600" dirty="0" smtClean="0"/>
              <a:t>- Resolução nº 109, de 11/11/2009 – Tipificação Nacional de Serviços Socioassistenciais;</a:t>
            </a:r>
          </a:p>
          <a:p>
            <a:r>
              <a:rPr lang="pt-BR" sz="1600" dirty="0" smtClean="0"/>
              <a:t>- O § 1º do art. 12 da lei 4.320/64, que dispõe :” Art. 12 (...) § 1º - “Classificam-se como Despesas de Custeio as dotações para manutenção de serviços anteriormente criados(...), combinado com o art. 23 da lei 8.742/93, que estabelece o cofinanciamento de serviços e melhorias de vida da população cujas ações sejam voltadas para as necessidades básicas”.</a:t>
            </a:r>
            <a:endParaRPr lang="pt-BR" b="1" dirty="0"/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13612" y="-27384"/>
            <a:ext cx="1830388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39869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35"/>
          <p:cNvSpPr txBox="1">
            <a:spLocks noChangeArrowheads="1"/>
          </p:cNvSpPr>
          <p:nvPr/>
        </p:nvSpPr>
        <p:spPr bwMode="auto">
          <a:xfrm>
            <a:off x="6732588" y="3644900"/>
            <a:ext cx="14398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pt-BR">
              <a:latin typeface="Arial" charset="0"/>
              <a:cs typeface="Arial" charset="0"/>
            </a:endParaRPr>
          </a:p>
        </p:txBody>
      </p:sp>
      <p:sp>
        <p:nvSpPr>
          <p:cNvPr id="4" name="Rectangle 128"/>
          <p:cNvSpPr>
            <a:spLocks noChangeArrowheads="1"/>
          </p:cNvSpPr>
          <p:nvPr/>
        </p:nvSpPr>
        <p:spPr bwMode="auto">
          <a:xfrm>
            <a:off x="0" y="0"/>
            <a:ext cx="9144000" cy="620713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pic>
        <p:nvPicPr>
          <p:cNvPr id="92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850" y="0"/>
            <a:ext cx="1830388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211958" y="-45387"/>
            <a:ext cx="5096346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pt-BR" sz="1400" b="1" dirty="0">
                <a:solidFill>
                  <a:schemeClr val="bg1"/>
                </a:solidFill>
              </a:rPr>
              <a:t>Ministério do Desenvolvimento Social e Combate à Fome</a:t>
            </a:r>
            <a:endParaRPr lang="en-US" sz="1400" b="1" dirty="0">
              <a:solidFill>
                <a:schemeClr val="bg1"/>
              </a:solidFill>
            </a:endParaRPr>
          </a:p>
          <a:p>
            <a:pPr algn="r"/>
            <a:r>
              <a:rPr lang="pt-BR" sz="1400" b="1" dirty="0">
                <a:solidFill>
                  <a:schemeClr val="bg1"/>
                </a:solidFill>
              </a:rPr>
              <a:t>Secretaria Nacional de Assistência </a:t>
            </a:r>
            <a:r>
              <a:rPr lang="pt-BR" sz="1400" b="1" dirty="0" smtClean="0">
                <a:solidFill>
                  <a:schemeClr val="bg1"/>
                </a:solidFill>
              </a:rPr>
              <a:t>Social</a:t>
            </a:r>
          </a:p>
          <a:p>
            <a:pPr algn="r"/>
            <a:endParaRPr lang="pt-BR" sz="1400" b="1" dirty="0">
              <a:solidFill>
                <a:schemeClr val="bg1"/>
              </a:solidFill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105135" y="601172"/>
            <a:ext cx="8640960" cy="66633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pt-B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EXEMPLOS DE GASTOS ADMITIDOS:</a:t>
            </a:r>
          </a:p>
          <a:p>
            <a:pPr marL="285750" indent="-285750" algn="just">
              <a:spcBef>
                <a:spcPts val="600"/>
              </a:spcBef>
              <a:buFont typeface="Arial" pitchFamily="34" charset="0"/>
              <a:buChar char="•"/>
            </a:pPr>
            <a:r>
              <a:rPr lang="pt-BR" dirty="0" smtClean="0"/>
              <a:t>aquisição </a:t>
            </a:r>
            <a:r>
              <a:rPr lang="pt-BR" dirty="0"/>
              <a:t>de materiais de </a:t>
            </a:r>
            <a:r>
              <a:rPr lang="pt-BR" dirty="0" smtClean="0"/>
              <a:t>custeio das atividades de divulgação</a:t>
            </a:r>
            <a:r>
              <a:rPr lang="pt-BR" dirty="0"/>
              <a:t>, </a:t>
            </a:r>
            <a:r>
              <a:rPr lang="pt-BR" dirty="0" smtClean="0"/>
              <a:t>mobilização, </a:t>
            </a:r>
            <a:r>
              <a:rPr lang="pt-BR" dirty="0"/>
              <a:t>encaminhamento e acompanhamento dos </a:t>
            </a:r>
            <a:r>
              <a:rPr lang="pt-BR" dirty="0" smtClean="0"/>
              <a:t>usuários;</a:t>
            </a:r>
            <a:endParaRPr lang="pt-BR" dirty="0"/>
          </a:p>
          <a:p>
            <a:pPr marL="285750" indent="-285750" algn="just">
              <a:spcBef>
                <a:spcPts val="600"/>
              </a:spcBef>
              <a:buFont typeface="Arial" pitchFamily="34" charset="0"/>
              <a:buChar char="•"/>
            </a:pPr>
            <a:r>
              <a:rPr lang="pt-BR" dirty="0" smtClean="0"/>
              <a:t>contratação </a:t>
            </a:r>
            <a:r>
              <a:rPr lang="pt-BR" dirty="0"/>
              <a:t>temporária de equipe </a:t>
            </a:r>
            <a:r>
              <a:rPr lang="pt-BR" dirty="0" smtClean="0"/>
              <a:t>técnica;</a:t>
            </a:r>
          </a:p>
          <a:p>
            <a:pPr marL="285750" indent="-285750" algn="just">
              <a:spcBef>
                <a:spcPts val="600"/>
              </a:spcBef>
              <a:buFont typeface="Arial" pitchFamily="34" charset="0"/>
              <a:buChar char="•"/>
            </a:pPr>
            <a:r>
              <a:rPr lang="pt-BR" dirty="0" smtClean="0"/>
              <a:t>contratação  de serviços de terceiros, como, por exemplo, motorista e/ou vigilante;</a:t>
            </a:r>
            <a:endParaRPr lang="pt-BR" dirty="0"/>
          </a:p>
          <a:p>
            <a:pPr marL="285750" indent="-285750" algn="just">
              <a:spcBef>
                <a:spcPts val="600"/>
              </a:spcBef>
              <a:buFont typeface="Arial" pitchFamily="34" charset="0"/>
              <a:buChar char="•"/>
            </a:pPr>
            <a:r>
              <a:rPr lang="pt-BR" dirty="0" smtClean="0"/>
              <a:t>aluguel </a:t>
            </a:r>
            <a:r>
              <a:rPr lang="pt-BR" dirty="0"/>
              <a:t>de </a:t>
            </a:r>
            <a:r>
              <a:rPr lang="pt-BR" dirty="0" smtClean="0"/>
              <a:t>sala(s) e veículo;</a:t>
            </a:r>
            <a:endParaRPr lang="pt-BR" dirty="0"/>
          </a:p>
          <a:p>
            <a:pPr marL="285750" indent="-285750" algn="just">
              <a:spcBef>
                <a:spcPts val="600"/>
              </a:spcBef>
              <a:buFont typeface="Arial" pitchFamily="34" charset="0"/>
              <a:buChar char="•"/>
            </a:pPr>
            <a:r>
              <a:rPr lang="pt-BR" dirty="0" smtClean="0"/>
              <a:t>aluguel </a:t>
            </a:r>
            <a:r>
              <a:rPr lang="pt-BR" dirty="0"/>
              <a:t>de carro de som para divulgação dos cursos e mobilização do público prioritário da assistência </a:t>
            </a:r>
            <a:r>
              <a:rPr lang="pt-BR" dirty="0" smtClean="0"/>
              <a:t>social;</a:t>
            </a:r>
            <a:endParaRPr lang="pt-BR" dirty="0"/>
          </a:p>
          <a:p>
            <a:pPr marL="285750" indent="-285750" algn="just">
              <a:spcBef>
                <a:spcPts val="600"/>
              </a:spcBef>
              <a:buFont typeface="Arial" pitchFamily="34" charset="0"/>
              <a:buChar char="•"/>
            </a:pPr>
            <a:r>
              <a:rPr lang="pt-BR" dirty="0" smtClean="0"/>
              <a:t>aquisição </a:t>
            </a:r>
            <a:r>
              <a:rPr lang="pt-BR" dirty="0"/>
              <a:t>de cartazes, folders, panfletos, cartilhas, para divulgação dos cursos e mobilização do </a:t>
            </a:r>
            <a:r>
              <a:rPr lang="pt-BR" dirty="0" smtClean="0"/>
              <a:t>público;</a:t>
            </a:r>
            <a:endParaRPr lang="pt-BR" dirty="0"/>
          </a:p>
          <a:p>
            <a:pPr marL="285750" indent="-285750" algn="just">
              <a:spcBef>
                <a:spcPts val="600"/>
              </a:spcBef>
              <a:buFont typeface="Arial" pitchFamily="34" charset="0"/>
              <a:buChar char="•"/>
            </a:pPr>
            <a:r>
              <a:rPr lang="pt-BR" dirty="0" smtClean="0"/>
              <a:t>pagamento de mídias </a:t>
            </a:r>
            <a:r>
              <a:rPr lang="pt-BR" dirty="0"/>
              <a:t>para divulgação dos cursos e mobilização do </a:t>
            </a:r>
            <a:r>
              <a:rPr lang="pt-BR" dirty="0" smtClean="0"/>
              <a:t>público;</a:t>
            </a:r>
            <a:endParaRPr lang="pt-BR" dirty="0"/>
          </a:p>
          <a:p>
            <a:pPr marL="285750" indent="-285750" algn="just">
              <a:spcBef>
                <a:spcPts val="600"/>
              </a:spcBef>
              <a:buFont typeface="Arial" pitchFamily="34" charset="0"/>
              <a:buChar char="•"/>
            </a:pPr>
            <a:r>
              <a:rPr lang="pt-BR" dirty="0" smtClean="0"/>
              <a:t>aluguel </a:t>
            </a:r>
            <a:r>
              <a:rPr lang="pt-BR" dirty="0"/>
              <a:t>de equipamentos, como por exemplo: computador, impressora, ar </a:t>
            </a:r>
            <a:r>
              <a:rPr lang="pt-BR" dirty="0" smtClean="0"/>
              <a:t>condicionado;</a:t>
            </a:r>
            <a:endParaRPr lang="pt-BR" dirty="0"/>
          </a:p>
          <a:p>
            <a:pPr marL="285750" indent="-285750" algn="just">
              <a:spcBef>
                <a:spcPts val="600"/>
              </a:spcBef>
              <a:buFont typeface="Arial" pitchFamily="34" charset="0"/>
              <a:buChar char="•"/>
            </a:pPr>
            <a:r>
              <a:rPr lang="pt-BR" dirty="0" smtClean="0"/>
              <a:t>locação </a:t>
            </a:r>
            <a:r>
              <a:rPr lang="pt-BR" dirty="0"/>
              <a:t>d</a:t>
            </a:r>
            <a:r>
              <a:rPr lang="pt-BR" dirty="0" smtClean="0"/>
              <a:t>e </a:t>
            </a:r>
            <a:r>
              <a:rPr lang="pt-BR" dirty="0"/>
              <a:t>material </a:t>
            </a:r>
            <a:r>
              <a:rPr lang="pt-BR" dirty="0" smtClean="0"/>
              <a:t>permanente;</a:t>
            </a:r>
          </a:p>
          <a:p>
            <a:pPr marL="285750" lvl="0" indent="-285750" algn="just">
              <a:spcBef>
                <a:spcPts val="600"/>
              </a:spcBef>
              <a:buFont typeface="Arial" pitchFamily="34" charset="0"/>
              <a:buChar char="•"/>
            </a:pPr>
            <a:r>
              <a:rPr lang="pt-BR" dirty="0"/>
              <a:t>aluguel de espaço para </a:t>
            </a:r>
            <a:r>
              <a:rPr lang="pt-BR" dirty="0" smtClean="0"/>
              <a:t>reuniões, palestra </a:t>
            </a:r>
            <a:r>
              <a:rPr lang="pt-BR" dirty="0"/>
              <a:t>de sensibilização e mobilização </a:t>
            </a:r>
            <a:r>
              <a:rPr lang="pt-BR" dirty="0" smtClean="0"/>
              <a:t>e estruturação das atividades de encaminhamento;</a:t>
            </a:r>
          </a:p>
          <a:p>
            <a:pPr marL="285750" lvl="0" indent="-285750" algn="just">
              <a:spcBef>
                <a:spcPts val="600"/>
              </a:spcBef>
              <a:buFont typeface="Arial" pitchFamily="34" charset="0"/>
              <a:buChar char="•"/>
            </a:pPr>
            <a:r>
              <a:rPr lang="pt-BR" dirty="0" smtClean="0">
                <a:solidFill>
                  <a:prstClr val="black"/>
                </a:solidFill>
              </a:rPr>
              <a:t>deslocamentos da equipe de referência e de usuários </a:t>
            </a:r>
            <a:r>
              <a:rPr lang="pt-BR" dirty="0">
                <a:solidFill>
                  <a:prstClr val="black"/>
                </a:solidFill>
              </a:rPr>
              <a:t>(e acompanhantes, no caso das pessoas com deficiência): para participação nas atividades </a:t>
            </a:r>
            <a:r>
              <a:rPr lang="pt-BR" dirty="0" smtClean="0">
                <a:solidFill>
                  <a:prstClr val="black"/>
                </a:solidFill>
              </a:rPr>
              <a:t>do programa;</a:t>
            </a:r>
            <a:endParaRPr lang="pt-BR" dirty="0">
              <a:solidFill>
                <a:prstClr val="black"/>
              </a:solidFill>
            </a:endParaRPr>
          </a:p>
          <a:p>
            <a:pPr marL="285750" lvl="0" indent="-285750" algn="just">
              <a:spcBef>
                <a:spcPts val="600"/>
              </a:spcBef>
              <a:buFont typeface="Arial" pitchFamily="34" charset="0"/>
              <a:buChar char="•"/>
            </a:pPr>
            <a:r>
              <a:rPr lang="pt-BR" dirty="0" smtClean="0">
                <a:solidFill>
                  <a:prstClr val="black"/>
                </a:solidFill>
              </a:rPr>
              <a:t>aquisição </a:t>
            </a:r>
            <a:r>
              <a:rPr lang="pt-BR" dirty="0">
                <a:solidFill>
                  <a:prstClr val="black"/>
                </a:solidFill>
              </a:rPr>
              <a:t>de materiais </a:t>
            </a:r>
            <a:r>
              <a:rPr lang="pt-BR" dirty="0" smtClean="0">
                <a:solidFill>
                  <a:prstClr val="black"/>
                </a:solidFill>
              </a:rPr>
              <a:t>de </a:t>
            </a:r>
            <a:r>
              <a:rPr lang="pt-BR" dirty="0">
                <a:solidFill>
                  <a:prstClr val="black"/>
                </a:solidFill>
              </a:rPr>
              <a:t>higiene pessoal para </a:t>
            </a:r>
            <a:r>
              <a:rPr lang="pt-BR" dirty="0" smtClean="0">
                <a:solidFill>
                  <a:prstClr val="black"/>
                </a:solidFill>
              </a:rPr>
              <a:t>unidades </a:t>
            </a:r>
            <a:r>
              <a:rPr lang="pt-BR" dirty="0">
                <a:solidFill>
                  <a:prstClr val="black"/>
                </a:solidFill>
              </a:rPr>
              <a:t>de atendimento; </a:t>
            </a:r>
          </a:p>
          <a:p>
            <a:pPr marL="285750" lvl="0" indent="-285750" algn="just">
              <a:spcBef>
                <a:spcPts val="600"/>
              </a:spcBef>
              <a:buFont typeface="Arial" pitchFamily="34" charset="0"/>
              <a:buChar char="•"/>
            </a:pPr>
            <a:r>
              <a:rPr lang="pt-BR" dirty="0" smtClean="0">
                <a:solidFill>
                  <a:prstClr val="black"/>
                </a:solidFill>
              </a:rPr>
              <a:t>aquisição </a:t>
            </a:r>
            <a:r>
              <a:rPr lang="pt-BR" dirty="0">
                <a:solidFill>
                  <a:prstClr val="black"/>
                </a:solidFill>
              </a:rPr>
              <a:t>de lanche para atividades </a:t>
            </a:r>
            <a:r>
              <a:rPr lang="pt-BR" dirty="0" smtClean="0">
                <a:solidFill>
                  <a:prstClr val="black"/>
                </a:solidFill>
              </a:rPr>
              <a:t>do Programa.</a:t>
            </a:r>
            <a:endParaRPr lang="pt-BR" dirty="0">
              <a:solidFill>
                <a:prstClr val="black"/>
              </a:solidFill>
            </a:endParaRPr>
          </a:p>
          <a:p>
            <a:pPr marL="285750" lvl="0" indent="-285750" algn="just">
              <a:buFont typeface="Arial" pitchFamily="34" charset="0"/>
              <a:buChar char="•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1218723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35"/>
          <p:cNvSpPr txBox="1">
            <a:spLocks noChangeArrowheads="1"/>
          </p:cNvSpPr>
          <p:nvPr/>
        </p:nvSpPr>
        <p:spPr bwMode="auto">
          <a:xfrm>
            <a:off x="6732588" y="3644900"/>
            <a:ext cx="14398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pt-BR">
              <a:latin typeface="Arial" charset="0"/>
              <a:cs typeface="Arial" charset="0"/>
            </a:endParaRPr>
          </a:p>
        </p:txBody>
      </p:sp>
      <p:sp>
        <p:nvSpPr>
          <p:cNvPr id="4" name="Rectangle 128"/>
          <p:cNvSpPr>
            <a:spLocks noChangeArrowheads="1"/>
          </p:cNvSpPr>
          <p:nvPr/>
        </p:nvSpPr>
        <p:spPr bwMode="auto">
          <a:xfrm>
            <a:off x="0" y="0"/>
            <a:ext cx="9144000" cy="620713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pic>
        <p:nvPicPr>
          <p:cNvPr id="92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850" y="0"/>
            <a:ext cx="1830388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211958" y="-45387"/>
            <a:ext cx="5096346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pt-BR" sz="1400" b="1" dirty="0">
                <a:solidFill>
                  <a:schemeClr val="bg1"/>
                </a:solidFill>
              </a:rPr>
              <a:t>Ministério do Desenvolvimento Social e Combate à Fome</a:t>
            </a:r>
            <a:endParaRPr lang="en-US" sz="1400" b="1" dirty="0">
              <a:solidFill>
                <a:schemeClr val="bg1"/>
              </a:solidFill>
            </a:endParaRPr>
          </a:p>
          <a:p>
            <a:pPr algn="r"/>
            <a:r>
              <a:rPr lang="pt-BR" sz="1400" b="1" dirty="0">
                <a:solidFill>
                  <a:schemeClr val="bg1"/>
                </a:solidFill>
              </a:rPr>
              <a:t>Secretaria Nacional de Assistência </a:t>
            </a:r>
            <a:r>
              <a:rPr lang="pt-BR" sz="1400" b="1" dirty="0" smtClean="0">
                <a:solidFill>
                  <a:schemeClr val="bg1"/>
                </a:solidFill>
              </a:rPr>
              <a:t>Social</a:t>
            </a:r>
          </a:p>
          <a:p>
            <a:pPr algn="r"/>
            <a:endParaRPr lang="pt-BR" sz="1400" b="1" dirty="0">
              <a:solidFill>
                <a:schemeClr val="bg1"/>
              </a:solidFill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323528" y="2121406"/>
            <a:ext cx="8636155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400" dirty="0" smtClean="0"/>
              <a:t>O ACESSUAS TRABALHO não executa cursos de capacitação profissional, portanto, o recurso do Programa não pode ser utilizado para compra de matéria prima ou materiais de consumo dos cursos. </a:t>
            </a:r>
          </a:p>
          <a:p>
            <a:pPr algn="just"/>
            <a:r>
              <a:rPr lang="pt-BR" sz="2400" dirty="0" smtClean="0"/>
              <a:t>O recurso do ACESSUAS TRABALHO deve ser utilizado para pagamento de serviços e material de custeio para as atividades de mobilização, encaminhamento e monitoramento da trajetória dos usuários da assistência social, no que se refere à capacitação profissional e inclusão no mercado de trabalho.</a:t>
            </a:r>
            <a:endParaRPr lang="pt-BR" sz="2400" dirty="0"/>
          </a:p>
        </p:txBody>
      </p:sp>
      <p:sp>
        <p:nvSpPr>
          <p:cNvPr id="3" name="CaixaDeTexto 2"/>
          <p:cNvSpPr txBox="1"/>
          <p:nvPr/>
        </p:nvSpPr>
        <p:spPr>
          <a:xfrm>
            <a:off x="323528" y="836712"/>
            <a:ext cx="84969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PODEMOS UTILIZAR OS RECURSOS PARA COMPRA DE MATERIAL E MATÉRIA-PRIMA PARA OS CURSOS?</a:t>
            </a:r>
            <a:endParaRPr lang="pt-BR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14283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35"/>
          <p:cNvSpPr txBox="1">
            <a:spLocks noChangeArrowheads="1"/>
          </p:cNvSpPr>
          <p:nvPr/>
        </p:nvSpPr>
        <p:spPr bwMode="auto">
          <a:xfrm>
            <a:off x="6732588" y="3644900"/>
            <a:ext cx="14398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pt-BR">
              <a:latin typeface="Arial" charset="0"/>
              <a:cs typeface="Arial" charset="0"/>
            </a:endParaRPr>
          </a:p>
        </p:txBody>
      </p:sp>
      <p:sp>
        <p:nvSpPr>
          <p:cNvPr id="4" name="Rectangle 128"/>
          <p:cNvSpPr>
            <a:spLocks noChangeArrowheads="1"/>
          </p:cNvSpPr>
          <p:nvPr/>
        </p:nvSpPr>
        <p:spPr bwMode="auto">
          <a:xfrm>
            <a:off x="0" y="0"/>
            <a:ext cx="9144000" cy="620713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pic>
        <p:nvPicPr>
          <p:cNvPr id="92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850" y="0"/>
            <a:ext cx="1830388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211958" y="-45387"/>
            <a:ext cx="5096346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pt-BR" sz="1400" b="1" dirty="0">
                <a:solidFill>
                  <a:schemeClr val="bg1"/>
                </a:solidFill>
              </a:rPr>
              <a:t>Ministério do Desenvolvimento Social e Combate à Fome</a:t>
            </a:r>
            <a:endParaRPr lang="en-US" sz="1400" b="1" dirty="0">
              <a:solidFill>
                <a:schemeClr val="bg1"/>
              </a:solidFill>
            </a:endParaRPr>
          </a:p>
          <a:p>
            <a:pPr algn="r"/>
            <a:r>
              <a:rPr lang="pt-BR" sz="1400" b="1" dirty="0">
                <a:solidFill>
                  <a:schemeClr val="bg1"/>
                </a:solidFill>
              </a:rPr>
              <a:t>Secretaria Nacional de Assistência </a:t>
            </a:r>
            <a:r>
              <a:rPr lang="pt-BR" sz="1400" b="1" dirty="0" smtClean="0">
                <a:solidFill>
                  <a:schemeClr val="bg1"/>
                </a:solidFill>
              </a:rPr>
              <a:t>Social</a:t>
            </a:r>
          </a:p>
          <a:p>
            <a:pPr algn="r"/>
            <a:endParaRPr lang="pt-BR" sz="1400" b="1" dirty="0">
              <a:solidFill>
                <a:schemeClr val="bg1"/>
              </a:solidFill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467544" y="705014"/>
            <a:ext cx="61926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 SE NÃO GASTAR?</a:t>
            </a:r>
            <a:endParaRPr lang="pt-BR" sz="2000" dirty="0"/>
          </a:p>
        </p:txBody>
      </p:sp>
      <p:sp>
        <p:nvSpPr>
          <p:cNvPr id="5" name="Retângulo 4"/>
          <p:cNvSpPr/>
          <p:nvPr/>
        </p:nvSpPr>
        <p:spPr>
          <a:xfrm>
            <a:off x="125760" y="1268760"/>
            <a:ext cx="8892480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350" b="1" dirty="0"/>
              <a:t>O RECURSO NÃO </a:t>
            </a:r>
            <a:r>
              <a:rPr lang="pt-BR" sz="2350" b="1" dirty="0" smtClean="0"/>
              <a:t>UTILIZADO </a:t>
            </a:r>
            <a:r>
              <a:rPr lang="pt-BR" sz="2350" b="1" dirty="0"/>
              <a:t>EM UM EXERCÍCIO PODE SER REPROGRAMADO PARA EXECUÇÃO EM OUTRO EXERCÍCIO. </a:t>
            </a:r>
            <a:endParaRPr lang="pt-BR" sz="2350" b="1" dirty="0" smtClean="0"/>
          </a:p>
          <a:p>
            <a:pPr algn="just"/>
            <a:endParaRPr lang="pt-BR" sz="2350" b="1" dirty="0" smtClean="0"/>
          </a:p>
          <a:p>
            <a:pPr algn="just"/>
            <a:r>
              <a:rPr lang="pt-BR" sz="2400" dirty="0" smtClean="0"/>
              <a:t>Neste caso, a reprogramação deve ser submetida ao Conselho para apreciação e aprovação.</a:t>
            </a:r>
          </a:p>
          <a:p>
            <a:pPr algn="just"/>
            <a:endParaRPr lang="pt-BR" sz="2400" dirty="0" smtClean="0"/>
          </a:p>
          <a:p>
            <a:pPr algn="just"/>
            <a:r>
              <a:rPr lang="pt-BR" sz="2400" b="1" dirty="0" smtClean="0"/>
              <a:t>AVALIAÇÃO ANUAL:</a:t>
            </a:r>
            <a:endParaRPr lang="pt-BR" sz="2400" b="1" dirty="0"/>
          </a:p>
          <a:p>
            <a:pPr algn="just"/>
            <a:endParaRPr lang="pt-BR" sz="2400" b="1" dirty="0"/>
          </a:p>
          <a:p>
            <a:pPr algn="just">
              <a:buFont typeface="Arial" pitchFamily="34" charset="0"/>
              <a:buChar char="•"/>
            </a:pPr>
            <a:r>
              <a:rPr lang="pt-BR" sz="2400" dirty="0"/>
              <a:t> Para continuação do programa nos anos seguintes será verificado o alcance de 10% da meta de mobilização pactuada pelo gestor no ano anterior</a:t>
            </a:r>
            <a:r>
              <a:rPr lang="pt-BR" sz="2400" dirty="0" smtClean="0"/>
              <a:t>.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xmlns="" val="915514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35"/>
          <p:cNvSpPr txBox="1">
            <a:spLocks noChangeArrowheads="1"/>
          </p:cNvSpPr>
          <p:nvPr/>
        </p:nvSpPr>
        <p:spPr bwMode="auto">
          <a:xfrm>
            <a:off x="6732588" y="3644900"/>
            <a:ext cx="14398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pt-BR">
              <a:latin typeface="Arial" charset="0"/>
              <a:cs typeface="Arial" charset="0"/>
            </a:endParaRPr>
          </a:p>
        </p:txBody>
      </p:sp>
      <p:sp>
        <p:nvSpPr>
          <p:cNvPr id="4" name="Rectangle 128"/>
          <p:cNvSpPr>
            <a:spLocks noChangeArrowheads="1"/>
          </p:cNvSpPr>
          <p:nvPr/>
        </p:nvSpPr>
        <p:spPr bwMode="auto">
          <a:xfrm>
            <a:off x="0" y="0"/>
            <a:ext cx="9144000" cy="620713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pic>
        <p:nvPicPr>
          <p:cNvPr id="92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850" y="0"/>
            <a:ext cx="1830388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211958" y="-45387"/>
            <a:ext cx="5096346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pt-BR" sz="1400" b="1" dirty="0">
                <a:solidFill>
                  <a:schemeClr val="bg1"/>
                </a:solidFill>
              </a:rPr>
              <a:t>Ministério do Desenvolvimento Social e Combate à Fome</a:t>
            </a:r>
            <a:endParaRPr lang="en-US" sz="1400" b="1" dirty="0">
              <a:solidFill>
                <a:schemeClr val="bg1"/>
              </a:solidFill>
            </a:endParaRPr>
          </a:p>
          <a:p>
            <a:pPr algn="r"/>
            <a:r>
              <a:rPr lang="pt-BR" sz="1400" b="1" dirty="0">
                <a:solidFill>
                  <a:schemeClr val="bg1"/>
                </a:solidFill>
              </a:rPr>
              <a:t>Secretaria Nacional de Assistência </a:t>
            </a:r>
            <a:r>
              <a:rPr lang="pt-BR" sz="1400" b="1" dirty="0" smtClean="0">
                <a:solidFill>
                  <a:schemeClr val="bg1"/>
                </a:solidFill>
              </a:rPr>
              <a:t>Social</a:t>
            </a:r>
          </a:p>
          <a:p>
            <a:pPr algn="r"/>
            <a:endParaRPr lang="pt-BR" sz="1400" b="1" dirty="0">
              <a:solidFill>
                <a:schemeClr val="bg1"/>
              </a:solidFill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113364" y="693277"/>
            <a:ext cx="8635100" cy="6217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COMO FAZER A PRESTAÇÃO DE CONTAS DO PROGRAMA?</a:t>
            </a:r>
          </a:p>
          <a:p>
            <a:endParaRPr lang="pt-BR" sz="2000" dirty="0"/>
          </a:p>
          <a:p>
            <a:pPr algn="just"/>
            <a:r>
              <a:rPr lang="pt-BR" sz="2000" dirty="0" smtClean="0"/>
              <a:t>A </a:t>
            </a:r>
            <a:r>
              <a:rPr lang="pt-BR" sz="2000" dirty="0"/>
              <a:t>prestação de contas se dará conforme as </a:t>
            </a:r>
            <a:r>
              <a:rPr lang="pt-BR" sz="2000" u="sng" dirty="0"/>
              <a:t>normativas vigentes do Fundo Nacional </a:t>
            </a:r>
            <a:r>
              <a:rPr lang="pt-BR" sz="2000" dirty="0"/>
              <a:t>de Assistência Social, ou seja, será apresentada por meio do preenchimento do </a:t>
            </a:r>
            <a:r>
              <a:rPr lang="pt-BR" sz="2000" u="sng" dirty="0"/>
              <a:t>Demonstrativo Sintético Anual de Execução Físico-Financeiro do SUAS</a:t>
            </a:r>
            <a:r>
              <a:rPr lang="pt-BR" sz="2000" dirty="0"/>
              <a:t>, que verifica o cumprimento das metas físicas e financeiras do Plano de Ação dos Estados, Distrito Federal e dos Municípios (Portaria 625/2010). </a:t>
            </a:r>
          </a:p>
          <a:p>
            <a:pPr algn="just"/>
            <a:endParaRPr lang="pt-BR" sz="2000" b="1" dirty="0" smtClean="0"/>
          </a:p>
          <a:p>
            <a:pPr algn="just"/>
            <a:endParaRPr lang="pt-BR" sz="2000" b="1" dirty="0" smtClean="0"/>
          </a:p>
          <a:p>
            <a:pPr algn="just"/>
            <a:r>
              <a:rPr lang="pt-BR" sz="2000" b="1" dirty="0" smtClean="0"/>
              <a:t>É </a:t>
            </a:r>
            <a:r>
              <a:rPr lang="pt-BR" sz="2000" b="1" dirty="0"/>
              <a:t>importante que municípios </a:t>
            </a:r>
            <a:r>
              <a:rPr lang="pt-BR" sz="2000" b="1" dirty="0" smtClean="0"/>
              <a:t>informem</a:t>
            </a:r>
            <a:r>
              <a:rPr lang="pt-BR" sz="2000" b="1" dirty="0"/>
              <a:t>, no demonstrativo, a alocação de </a:t>
            </a:r>
            <a:r>
              <a:rPr lang="pt-BR" sz="2000" b="1" u="sng" dirty="0"/>
              <a:t>recursos próprios </a:t>
            </a:r>
            <a:r>
              <a:rPr lang="pt-BR" sz="2000" b="1" dirty="0"/>
              <a:t>na execução do </a:t>
            </a:r>
            <a:r>
              <a:rPr lang="pt-BR" sz="2000" b="1" dirty="0" smtClean="0"/>
              <a:t>Programa e que o demonstrativo seja submetido à aprovação pelo Conselho Municipal de Assistência Social.</a:t>
            </a:r>
          </a:p>
          <a:p>
            <a:pPr algn="just"/>
            <a:endParaRPr lang="pt-BR" sz="2000" dirty="0" smtClean="0"/>
          </a:p>
          <a:p>
            <a:pPr algn="just"/>
            <a:endParaRPr lang="pt-BR" sz="2000" dirty="0"/>
          </a:p>
          <a:p>
            <a:pPr algn="just"/>
            <a:r>
              <a:rPr lang="pt-BR" dirty="0" smtClean="0"/>
              <a:t>LEGISLAÇÃO: Lei </a:t>
            </a:r>
            <a:r>
              <a:rPr lang="pt-BR" dirty="0"/>
              <a:t>12.435/2011 – Art. 30 A;  Lei de Criação do Fundo; Decreto de regulamentação do Fundo; Art. 73 da Lei 4.320/64; NOB/SUAS - Resolução CNAS 130, de 15/07/2005 e Portarias MDS 440 e 442 (que </a:t>
            </a:r>
            <a:r>
              <a:rPr lang="pt-BR" dirty="0" smtClean="0"/>
              <a:t>tratam </a:t>
            </a:r>
            <a:r>
              <a:rPr lang="pt-BR" dirty="0"/>
              <a:t>de despesas específicas da proteção social básica);  as regras para utilização do Demonstrativo estabelecidas na Portaria 625/2010, além da  Resolução 109, de 11/11/2009, entre outras normativas</a:t>
            </a:r>
            <a:r>
              <a:rPr lang="pt-BR" dirty="0" smtClean="0"/>
              <a:t>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3896635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28"/>
          <p:cNvSpPr>
            <a:spLocks noChangeArrowheads="1"/>
          </p:cNvSpPr>
          <p:nvPr/>
        </p:nvSpPr>
        <p:spPr bwMode="auto">
          <a:xfrm>
            <a:off x="0" y="0"/>
            <a:ext cx="9144000" cy="620713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pic>
        <p:nvPicPr>
          <p:cNvPr id="33799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850" y="0"/>
            <a:ext cx="1830388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3800" name="Rectangle 1"/>
          <p:cNvSpPr>
            <a:spLocks noChangeArrowheads="1"/>
          </p:cNvSpPr>
          <p:nvPr/>
        </p:nvSpPr>
        <p:spPr bwMode="auto">
          <a:xfrm>
            <a:off x="3059832" y="2566863"/>
            <a:ext cx="22764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/>
            <a:r>
              <a:rPr lang="pt-BR" sz="3600" b="1" dirty="0"/>
              <a:t>Obrigada !</a:t>
            </a:r>
          </a:p>
        </p:txBody>
      </p:sp>
      <p:sp>
        <p:nvSpPr>
          <p:cNvPr id="9" name="TextBox 6"/>
          <p:cNvSpPr txBox="1">
            <a:spLocks noChangeArrowheads="1"/>
          </p:cNvSpPr>
          <p:nvPr/>
        </p:nvSpPr>
        <p:spPr bwMode="auto">
          <a:xfrm>
            <a:off x="2211958" y="-45387"/>
            <a:ext cx="5096346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pt-BR" sz="1400" b="1" dirty="0">
                <a:solidFill>
                  <a:schemeClr val="bg1"/>
                </a:solidFill>
              </a:rPr>
              <a:t>Ministério do Desenvolvimento Social e Combate à Fome</a:t>
            </a:r>
            <a:endParaRPr lang="en-US" sz="1400" b="1" dirty="0">
              <a:solidFill>
                <a:schemeClr val="bg1"/>
              </a:solidFill>
            </a:endParaRPr>
          </a:p>
          <a:p>
            <a:pPr algn="r"/>
            <a:r>
              <a:rPr lang="pt-BR" sz="1400" b="1" dirty="0">
                <a:solidFill>
                  <a:schemeClr val="bg1"/>
                </a:solidFill>
              </a:rPr>
              <a:t>Secretaria Nacional de Assistência </a:t>
            </a:r>
            <a:r>
              <a:rPr lang="pt-BR" sz="1400" b="1" dirty="0" smtClean="0">
                <a:solidFill>
                  <a:schemeClr val="bg1"/>
                </a:solidFill>
              </a:rPr>
              <a:t>Social</a:t>
            </a:r>
          </a:p>
          <a:p>
            <a:pPr algn="r"/>
            <a:r>
              <a:rPr lang="pt-BR" sz="1400" b="1" dirty="0" smtClean="0">
                <a:solidFill>
                  <a:schemeClr val="bg1"/>
                </a:solidFill>
              </a:rPr>
              <a:t>  </a:t>
            </a:r>
            <a:endParaRPr lang="pt-BR" sz="1400" b="1" dirty="0">
              <a:solidFill>
                <a:schemeClr val="bg1"/>
              </a:solidFill>
            </a:endParaRPr>
          </a:p>
          <a:p>
            <a:pPr algn="r"/>
            <a:endParaRPr lang="pt-BR" sz="1400" b="1" dirty="0">
              <a:solidFill>
                <a:schemeClr val="bg1"/>
              </a:solidFill>
            </a:endParaRPr>
          </a:p>
        </p:txBody>
      </p:sp>
      <p:pic>
        <p:nvPicPr>
          <p:cNvPr id="7" name="Picture 5" descr="suas"/>
          <p:cNvPicPr>
            <a:picLocks noChangeAspect="1" noChangeArrowheads="1"/>
          </p:cNvPicPr>
          <p:nvPr/>
        </p:nvPicPr>
        <p:blipFill>
          <a:blip r:embed="rId3" cstate="print"/>
          <a:srcRect b="19287"/>
          <a:stretch>
            <a:fillRect/>
          </a:stretch>
        </p:blipFill>
        <p:spPr bwMode="auto">
          <a:xfrm>
            <a:off x="2878931" y="1265240"/>
            <a:ext cx="3386137" cy="252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CaixaDeTexto 1"/>
          <p:cNvSpPr txBox="1">
            <a:spLocks noChangeArrowheads="1"/>
          </p:cNvSpPr>
          <p:nvPr/>
        </p:nvSpPr>
        <p:spPr bwMode="auto">
          <a:xfrm>
            <a:off x="1235858" y="3500437"/>
            <a:ext cx="6672284" cy="289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pt-BR" sz="1400" dirty="0">
              <a:latin typeface="Book Antiqua" pitchFamily="18" charset="0"/>
            </a:endParaRPr>
          </a:p>
          <a:p>
            <a:endParaRPr lang="pt-BR" sz="1400" dirty="0">
              <a:latin typeface="Book Antiqua" pitchFamily="18" charset="0"/>
            </a:endParaRPr>
          </a:p>
          <a:p>
            <a:endParaRPr lang="pt-BR" sz="1400" dirty="0">
              <a:latin typeface="Book Antiqua" pitchFamily="18" charset="0"/>
            </a:endParaRPr>
          </a:p>
          <a:p>
            <a:pPr algn="ctr"/>
            <a:r>
              <a:rPr lang="pt-BR" sz="1400" dirty="0">
                <a:latin typeface="Book Antiqua" pitchFamily="18" charset="0"/>
              </a:rPr>
              <a:t>Ministério do Desenvolvimento Social e Combate à Fome</a:t>
            </a:r>
          </a:p>
          <a:p>
            <a:pPr algn="ctr"/>
            <a:r>
              <a:rPr lang="pt-BR" sz="1400" dirty="0">
                <a:latin typeface="Book Antiqua" pitchFamily="18" charset="0"/>
              </a:rPr>
              <a:t>Secretaria Nacional de Assistência </a:t>
            </a:r>
            <a:r>
              <a:rPr lang="pt-BR" sz="1400" dirty="0" smtClean="0">
                <a:latin typeface="Book Antiqua" pitchFamily="18" charset="0"/>
              </a:rPr>
              <a:t>Social</a:t>
            </a:r>
          </a:p>
          <a:p>
            <a:pPr algn="ctr"/>
            <a:r>
              <a:rPr lang="pt-BR" sz="1400" dirty="0" smtClean="0">
                <a:latin typeface="Book Antiqua" pitchFamily="18" charset="0"/>
              </a:rPr>
              <a:t>Departamento de Proteção Social Básica</a:t>
            </a:r>
          </a:p>
          <a:p>
            <a:pPr algn="ctr"/>
            <a:r>
              <a:rPr lang="pt-BR" sz="1400" dirty="0" smtClean="0">
                <a:latin typeface="Book Antiqua" pitchFamily="18" charset="0"/>
              </a:rPr>
              <a:t>Coordenação Nacional do ACESSUAS TRABALHO</a:t>
            </a:r>
          </a:p>
          <a:p>
            <a:pPr algn="ctr"/>
            <a:r>
              <a:rPr lang="pt-BR" sz="1400" dirty="0" smtClean="0">
                <a:latin typeface="Book Antiqua" pitchFamily="18" charset="0"/>
              </a:rPr>
              <a:t>2030.8793/2030.8660</a:t>
            </a:r>
          </a:p>
          <a:p>
            <a:pPr algn="ctr"/>
            <a:endParaRPr lang="pt-BR" sz="1400" dirty="0">
              <a:latin typeface="Book Antiqua" pitchFamily="18" charset="0"/>
            </a:endParaRPr>
          </a:p>
          <a:p>
            <a:endParaRPr lang="pt-BR" sz="1400" dirty="0">
              <a:latin typeface="Book Antiqua" pitchFamily="18" charset="0"/>
            </a:endParaRPr>
          </a:p>
          <a:p>
            <a:pPr algn="ctr"/>
            <a:r>
              <a:rPr lang="pt-BR" sz="1400" b="1" dirty="0" smtClean="0"/>
              <a:t>www.mds.gov.br</a:t>
            </a:r>
          </a:p>
          <a:p>
            <a:pPr algn="ctr"/>
            <a:r>
              <a:rPr lang="pt-BR" sz="1400" b="1" dirty="0" smtClean="0"/>
              <a:t>0800- 7072003</a:t>
            </a:r>
          </a:p>
          <a:p>
            <a:endParaRPr lang="pt-BR" sz="1400" dirty="0"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35"/>
          <p:cNvSpPr txBox="1">
            <a:spLocks noChangeArrowheads="1"/>
          </p:cNvSpPr>
          <p:nvPr/>
        </p:nvSpPr>
        <p:spPr bwMode="auto">
          <a:xfrm>
            <a:off x="6732588" y="3644900"/>
            <a:ext cx="14398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pt-BR">
              <a:latin typeface="Arial" charset="0"/>
              <a:cs typeface="Arial" charset="0"/>
            </a:endParaRPr>
          </a:p>
        </p:txBody>
      </p:sp>
      <p:sp>
        <p:nvSpPr>
          <p:cNvPr id="4" name="Rectangle 128"/>
          <p:cNvSpPr>
            <a:spLocks noChangeArrowheads="1"/>
          </p:cNvSpPr>
          <p:nvPr/>
        </p:nvSpPr>
        <p:spPr bwMode="auto">
          <a:xfrm>
            <a:off x="0" y="0"/>
            <a:ext cx="9144000" cy="620713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pic>
        <p:nvPicPr>
          <p:cNvPr id="92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850" y="0"/>
            <a:ext cx="1830388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211958" y="-45387"/>
            <a:ext cx="5096346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pt-BR" sz="1400" b="1" dirty="0">
                <a:solidFill>
                  <a:schemeClr val="bg1"/>
                </a:solidFill>
              </a:rPr>
              <a:t>Ministério do Desenvolvimento Social e Combate à Fome</a:t>
            </a:r>
            <a:endParaRPr lang="en-US" sz="1400" b="1" dirty="0">
              <a:solidFill>
                <a:schemeClr val="bg1"/>
              </a:solidFill>
            </a:endParaRPr>
          </a:p>
          <a:p>
            <a:pPr algn="r"/>
            <a:r>
              <a:rPr lang="pt-BR" sz="1400" b="1" dirty="0">
                <a:solidFill>
                  <a:schemeClr val="bg1"/>
                </a:solidFill>
              </a:rPr>
              <a:t>Secretaria Nacional de Assistência </a:t>
            </a:r>
            <a:r>
              <a:rPr lang="pt-BR" sz="1400" b="1" dirty="0" smtClean="0">
                <a:solidFill>
                  <a:schemeClr val="bg1"/>
                </a:solidFill>
              </a:rPr>
              <a:t>Social</a:t>
            </a:r>
          </a:p>
          <a:p>
            <a:pPr algn="r"/>
            <a:endParaRPr lang="pt-BR" sz="1400" b="1" dirty="0">
              <a:solidFill>
                <a:schemeClr val="bg1"/>
              </a:solidFill>
            </a:endParaRPr>
          </a:p>
        </p:txBody>
      </p:sp>
      <p:sp>
        <p:nvSpPr>
          <p:cNvPr id="8" name="Text Box 42"/>
          <p:cNvSpPr txBox="1">
            <a:spLocks noChangeArrowheads="1"/>
          </p:cNvSpPr>
          <p:nvPr/>
        </p:nvSpPr>
        <p:spPr bwMode="auto">
          <a:xfrm>
            <a:off x="251520" y="642918"/>
            <a:ext cx="852373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Requisitos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</a:t>
            </a:r>
            <a:r>
              <a:rPr lang="pt-BR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ásicos</a:t>
            </a:r>
            <a:r>
              <a:rPr lang="pt-B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para as ações de Promoção da Integração ao Mundo do Trabalho - Resolução CNAS nº 33/2011</a:t>
            </a:r>
            <a:endParaRPr lang="pt-B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203523" y="1595021"/>
            <a:ext cx="873695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t-BR" sz="2400" dirty="0"/>
              <a:t> </a:t>
            </a:r>
            <a:r>
              <a:rPr lang="pt-BR" sz="2400" u="sng" dirty="0" smtClean="0"/>
              <a:t>Referenciado</a:t>
            </a:r>
            <a:r>
              <a:rPr lang="pt-BR" sz="2400" dirty="0" smtClean="0"/>
              <a:t> na rede </a:t>
            </a:r>
            <a:r>
              <a:rPr lang="pt-BR" sz="2400" dirty="0" err="1" smtClean="0"/>
              <a:t>socioassistencial</a:t>
            </a:r>
            <a:r>
              <a:rPr lang="pt-BR" sz="2400" dirty="0" smtClean="0"/>
              <a:t>;</a:t>
            </a:r>
          </a:p>
          <a:p>
            <a:pPr>
              <a:buFont typeface="Arial" pitchFamily="34" charset="0"/>
              <a:buChar char="•"/>
            </a:pPr>
            <a:endParaRPr lang="pt-BR" sz="2400" dirty="0" smtClean="0"/>
          </a:p>
          <a:p>
            <a:pPr>
              <a:buFont typeface="Arial" pitchFamily="34" charset="0"/>
              <a:buChar char="•"/>
            </a:pPr>
            <a:r>
              <a:rPr lang="pt-BR" sz="2400" dirty="0" smtClean="0"/>
              <a:t> </a:t>
            </a:r>
            <a:r>
              <a:rPr lang="pt-BR" sz="2400" u="sng" dirty="0" smtClean="0"/>
              <a:t>Articulado</a:t>
            </a:r>
            <a:r>
              <a:rPr lang="pt-BR" sz="2400" dirty="0" smtClean="0"/>
              <a:t> as demais políticas implicadas na integração ao mundo do trabalho;</a:t>
            </a:r>
          </a:p>
          <a:p>
            <a:pPr>
              <a:buFont typeface="Arial" pitchFamily="34" charset="0"/>
              <a:buChar char="•"/>
            </a:pPr>
            <a:endParaRPr lang="pt-BR" sz="2400" dirty="0" smtClean="0"/>
          </a:p>
          <a:p>
            <a:pPr>
              <a:buFont typeface="Arial" pitchFamily="34" charset="0"/>
              <a:buChar char="•"/>
            </a:pPr>
            <a:r>
              <a:rPr lang="pt-BR" sz="2400" u="sng" dirty="0" smtClean="0"/>
              <a:t> Atuar em grupos com foco no fortalecimento de vínculos e desenvolvimento de atitudes e habilidades para a inserção;</a:t>
            </a:r>
          </a:p>
          <a:p>
            <a:pPr>
              <a:buFont typeface="Arial" pitchFamily="34" charset="0"/>
              <a:buChar char="•"/>
            </a:pPr>
            <a:endParaRPr lang="pt-BR" sz="2400" dirty="0" smtClean="0"/>
          </a:p>
          <a:p>
            <a:pPr>
              <a:buFont typeface="Arial" pitchFamily="34" charset="0"/>
              <a:buChar char="•"/>
            </a:pPr>
            <a:r>
              <a:rPr lang="pt-BR" sz="2400" dirty="0" smtClean="0"/>
              <a:t> Promover a </a:t>
            </a:r>
            <a:r>
              <a:rPr lang="pt-BR" sz="2400" u="sng" dirty="0" smtClean="0"/>
              <a:t>formação</a:t>
            </a:r>
            <a:r>
              <a:rPr lang="pt-BR" sz="2400" dirty="0" smtClean="0"/>
              <a:t> </a:t>
            </a:r>
            <a:r>
              <a:rPr lang="pt-BR" sz="2400" u="sng" dirty="0" smtClean="0"/>
              <a:t>político-cidadã</a:t>
            </a:r>
            <a:r>
              <a:rPr lang="pt-BR" sz="2400" dirty="0" smtClean="0"/>
              <a:t>, resgatando e fortalecendo o protagonismo;</a:t>
            </a:r>
          </a:p>
          <a:p>
            <a:pPr>
              <a:buFont typeface="Arial" pitchFamily="34" charset="0"/>
              <a:buChar char="•"/>
            </a:pPr>
            <a:endParaRPr lang="pt-BR" sz="2400" dirty="0" smtClean="0"/>
          </a:p>
          <a:p>
            <a:endParaRPr lang="pt-BR" sz="2400" dirty="0" smtClean="0"/>
          </a:p>
        </p:txBody>
      </p:sp>
    </p:spTree>
    <p:extLst>
      <p:ext uri="{BB962C8B-B14F-4D97-AF65-F5344CB8AC3E}">
        <p14:creationId xmlns:p14="http://schemas.microsoft.com/office/powerpoint/2010/main" xmlns="" val="78470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35"/>
          <p:cNvSpPr txBox="1">
            <a:spLocks noChangeArrowheads="1"/>
          </p:cNvSpPr>
          <p:nvPr/>
        </p:nvSpPr>
        <p:spPr bwMode="auto">
          <a:xfrm>
            <a:off x="6732588" y="3644900"/>
            <a:ext cx="14398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pt-BR">
              <a:latin typeface="Arial" charset="0"/>
              <a:cs typeface="Arial" charset="0"/>
            </a:endParaRPr>
          </a:p>
        </p:txBody>
      </p:sp>
      <p:sp>
        <p:nvSpPr>
          <p:cNvPr id="4" name="Rectangle 128"/>
          <p:cNvSpPr>
            <a:spLocks noChangeArrowheads="1"/>
          </p:cNvSpPr>
          <p:nvPr/>
        </p:nvSpPr>
        <p:spPr bwMode="auto">
          <a:xfrm>
            <a:off x="0" y="0"/>
            <a:ext cx="9144000" cy="620713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pic>
        <p:nvPicPr>
          <p:cNvPr id="92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850" y="0"/>
            <a:ext cx="1830388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211958" y="-45387"/>
            <a:ext cx="5096346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pt-BR" sz="1400" b="1" dirty="0">
                <a:solidFill>
                  <a:schemeClr val="bg1"/>
                </a:solidFill>
              </a:rPr>
              <a:t>Ministério do Desenvolvimento Social e Combate à Fome</a:t>
            </a:r>
            <a:endParaRPr lang="en-US" sz="1400" b="1" dirty="0">
              <a:solidFill>
                <a:schemeClr val="bg1"/>
              </a:solidFill>
            </a:endParaRPr>
          </a:p>
          <a:p>
            <a:pPr algn="r"/>
            <a:r>
              <a:rPr lang="pt-BR" sz="1400" b="1" dirty="0">
                <a:solidFill>
                  <a:schemeClr val="bg1"/>
                </a:solidFill>
              </a:rPr>
              <a:t>Secretaria Nacional de Assistência </a:t>
            </a:r>
            <a:r>
              <a:rPr lang="pt-BR" sz="1400" b="1" dirty="0" smtClean="0">
                <a:solidFill>
                  <a:schemeClr val="bg1"/>
                </a:solidFill>
              </a:rPr>
              <a:t>Social</a:t>
            </a:r>
          </a:p>
          <a:p>
            <a:pPr algn="r"/>
            <a:endParaRPr lang="pt-BR" sz="1400" b="1" dirty="0">
              <a:solidFill>
                <a:schemeClr val="bg1"/>
              </a:solidFill>
            </a:endParaRPr>
          </a:p>
        </p:txBody>
      </p:sp>
      <p:sp>
        <p:nvSpPr>
          <p:cNvPr id="8" name="Text Box 42"/>
          <p:cNvSpPr txBox="1">
            <a:spLocks noChangeArrowheads="1"/>
          </p:cNvSpPr>
          <p:nvPr/>
        </p:nvSpPr>
        <p:spPr bwMode="auto">
          <a:xfrm>
            <a:off x="251520" y="642918"/>
            <a:ext cx="852373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Requisitos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</a:t>
            </a:r>
            <a:r>
              <a:rPr lang="pt-BR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ásicos</a:t>
            </a:r>
            <a:r>
              <a:rPr lang="pt-B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para as ações de Promoção da Integração ao Mundo do Trabalho - Resolução CNAS nº 33/2011</a:t>
            </a:r>
            <a:endParaRPr lang="pt-B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150665" y="1934121"/>
            <a:ext cx="889158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t-BR" sz="2400" dirty="0"/>
              <a:t> </a:t>
            </a:r>
            <a:r>
              <a:rPr lang="pt-BR" sz="2400" dirty="0" smtClean="0"/>
              <a:t>Prover </a:t>
            </a:r>
            <a:r>
              <a:rPr lang="pt-BR" sz="2400" dirty="0"/>
              <a:t>apoios necessários às </a:t>
            </a:r>
            <a:r>
              <a:rPr lang="pt-BR" sz="2400" u="sng" dirty="0"/>
              <a:t>pessoas</a:t>
            </a:r>
            <a:r>
              <a:rPr lang="pt-BR" sz="2400" dirty="0"/>
              <a:t> </a:t>
            </a:r>
            <a:r>
              <a:rPr lang="pt-BR" sz="2400" u="sng" dirty="0"/>
              <a:t>com</a:t>
            </a:r>
            <a:r>
              <a:rPr lang="pt-BR" sz="2400" dirty="0"/>
              <a:t> </a:t>
            </a:r>
            <a:r>
              <a:rPr lang="pt-BR" sz="2400" u="sng" dirty="0"/>
              <a:t>deficiência</a:t>
            </a:r>
            <a:r>
              <a:rPr lang="pt-BR" sz="2400" dirty="0"/>
              <a:t> e </a:t>
            </a:r>
            <a:r>
              <a:rPr lang="pt-BR" sz="2400" u="sng" dirty="0"/>
              <a:t>suas</a:t>
            </a:r>
            <a:r>
              <a:rPr lang="pt-BR" sz="2400" dirty="0"/>
              <a:t> </a:t>
            </a:r>
            <a:r>
              <a:rPr lang="pt-BR" sz="2400" u="sng" dirty="0"/>
              <a:t>famílias</a:t>
            </a:r>
            <a:r>
              <a:rPr lang="pt-BR" sz="2400" dirty="0"/>
              <a:t> para o reconhecimento e fortalecimento de suas potencialidades e habilidades à integração ao mundo do trabalho</a:t>
            </a:r>
            <a:r>
              <a:rPr lang="pt-BR" sz="2400" dirty="0" smtClean="0"/>
              <a:t>;</a:t>
            </a:r>
          </a:p>
          <a:p>
            <a:pPr>
              <a:buFont typeface="Arial" pitchFamily="34" charset="0"/>
              <a:buChar char="•"/>
            </a:pPr>
            <a:endParaRPr lang="pt-BR" sz="2400" dirty="0"/>
          </a:p>
          <a:p>
            <a:pPr>
              <a:buFont typeface="Arial" pitchFamily="34" charset="0"/>
              <a:buChar char="•"/>
            </a:pPr>
            <a:r>
              <a:rPr lang="pt-BR" sz="2400" dirty="0"/>
              <a:t> Executar programas e projetos que qualifiquem os serviços e benefícios </a:t>
            </a:r>
            <a:r>
              <a:rPr lang="pt-BR" sz="2400" dirty="0" err="1"/>
              <a:t>socioassistenciais</a:t>
            </a:r>
            <a:r>
              <a:rPr lang="pt-BR" sz="2400" dirty="0" smtClean="0"/>
              <a:t>;</a:t>
            </a:r>
          </a:p>
          <a:p>
            <a:pPr>
              <a:buFont typeface="Arial" pitchFamily="34" charset="0"/>
              <a:buChar char="•"/>
            </a:pPr>
            <a:endParaRPr lang="pt-BR" sz="2400" dirty="0"/>
          </a:p>
          <a:p>
            <a:pPr>
              <a:buFont typeface="Arial" pitchFamily="34" charset="0"/>
              <a:buChar char="•"/>
            </a:pPr>
            <a:r>
              <a:rPr lang="pt-BR" sz="2400" dirty="0"/>
              <a:t> Promover </a:t>
            </a:r>
            <a:r>
              <a:rPr lang="pt-BR" sz="2400" u="sng" dirty="0"/>
              <a:t>articulação de benefícios e serviços </a:t>
            </a:r>
            <a:r>
              <a:rPr lang="pt-BR" sz="2400" u="sng" dirty="0" err="1"/>
              <a:t>socioassistenciais</a:t>
            </a:r>
            <a:r>
              <a:rPr lang="pt-BR" sz="2400" dirty="0"/>
              <a:t> na promoção da integração ao mundo do trabalho</a:t>
            </a:r>
          </a:p>
          <a:p>
            <a:pPr>
              <a:buFont typeface="Arial" pitchFamily="34" charset="0"/>
              <a:buChar char="•"/>
            </a:pPr>
            <a:endParaRPr lang="pt-BR" sz="2400" dirty="0" smtClean="0"/>
          </a:p>
          <a:p>
            <a:pPr>
              <a:buFont typeface="Arial" pitchFamily="34" charset="0"/>
              <a:buChar char="•"/>
            </a:pPr>
            <a:endParaRPr lang="pt-BR" sz="2400" dirty="0" smtClean="0"/>
          </a:p>
        </p:txBody>
      </p:sp>
    </p:spTree>
    <p:extLst>
      <p:ext uri="{BB962C8B-B14F-4D97-AF65-F5344CB8AC3E}">
        <p14:creationId xmlns:p14="http://schemas.microsoft.com/office/powerpoint/2010/main" xmlns="" val="2525024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28"/>
          <p:cNvSpPr>
            <a:spLocks noChangeArrowheads="1"/>
          </p:cNvSpPr>
          <p:nvPr/>
        </p:nvSpPr>
        <p:spPr bwMode="auto">
          <a:xfrm>
            <a:off x="0" y="0"/>
            <a:ext cx="9144000" cy="620713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pic>
        <p:nvPicPr>
          <p:cNvPr id="1434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850" y="0"/>
            <a:ext cx="1830388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237033" y="1608849"/>
            <a:ext cx="8669933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t-BR" sz="2800" dirty="0" smtClean="0">
                <a:latin typeface="+mn-lt"/>
              </a:rPr>
              <a:t>Ações </a:t>
            </a:r>
            <a:r>
              <a:rPr lang="pt-BR" sz="2800" dirty="0">
                <a:latin typeface="+mn-lt"/>
              </a:rPr>
              <a:t>de </a:t>
            </a:r>
            <a:r>
              <a:rPr lang="pt-BR" sz="2800" u="sng" dirty="0" smtClean="0">
                <a:latin typeface="+mn-lt"/>
              </a:rPr>
              <a:t>articulação</a:t>
            </a:r>
            <a:r>
              <a:rPr lang="pt-BR" sz="2800" dirty="0" smtClean="0">
                <a:latin typeface="+mn-lt"/>
              </a:rPr>
              <a:t>, </a:t>
            </a:r>
            <a:r>
              <a:rPr lang="pt-BR" sz="2800" u="sng" dirty="0" smtClean="0">
                <a:latin typeface="+mn-lt"/>
              </a:rPr>
              <a:t>mobilização</a:t>
            </a:r>
            <a:r>
              <a:rPr lang="pt-BR" sz="2800" dirty="0" smtClean="0">
                <a:latin typeface="+mn-lt"/>
              </a:rPr>
              <a:t> </a:t>
            </a:r>
            <a:r>
              <a:rPr lang="pt-BR" sz="2800" dirty="0">
                <a:latin typeface="+mn-lt"/>
              </a:rPr>
              <a:t>e </a:t>
            </a:r>
            <a:r>
              <a:rPr lang="pt-BR" sz="2800" u="sng" dirty="0">
                <a:latin typeface="+mn-lt"/>
              </a:rPr>
              <a:t>encaminhamento</a:t>
            </a:r>
            <a:r>
              <a:rPr lang="pt-BR" sz="2800" dirty="0">
                <a:latin typeface="+mn-lt"/>
              </a:rPr>
              <a:t> de pessoas em situação de </a:t>
            </a:r>
            <a:r>
              <a:rPr lang="pt-BR" sz="2800" u="sng" dirty="0">
                <a:latin typeface="+mn-lt"/>
              </a:rPr>
              <a:t>vulnerabilidade</a:t>
            </a:r>
            <a:r>
              <a:rPr lang="pt-BR" sz="2800" dirty="0">
                <a:latin typeface="+mn-lt"/>
              </a:rPr>
              <a:t> e, ou </a:t>
            </a:r>
            <a:r>
              <a:rPr lang="pt-BR" sz="2800" u="sng" dirty="0">
                <a:latin typeface="+mn-lt"/>
              </a:rPr>
              <a:t>risco social </a:t>
            </a:r>
            <a:r>
              <a:rPr lang="pt-BR" sz="2800" dirty="0">
                <a:latin typeface="+mn-lt"/>
              </a:rPr>
              <a:t>para garantia do </a:t>
            </a:r>
            <a:r>
              <a:rPr lang="pt-BR" sz="2800" u="sng" dirty="0">
                <a:latin typeface="+mn-lt"/>
              </a:rPr>
              <a:t>direito</a:t>
            </a:r>
            <a:r>
              <a:rPr lang="pt-BR" sz="2800" dirty="0">
                <a:latin typeface="+mn-lt"/>
              </a:rPr>
              <a:t> de cidadania a inclusão ao </a:t>
            </a:r>
            <a:r>
              <a:rPr lang="pt-BR" sz="2800" u="sng" dirty="0">
                <a:latin typeface="+mn-lt"/>
              </a:rPr>
              <a:t>mundo do trabalho</a:t>
            </a:r>
            <a:r>
              <a:rPr lang="pt-BR" sz="2800" dirty="0">
                <a:latin typeface="+mn-lt"/>
              </a:rPr>
              <a:t>, por meio do acesso a cursos de </a:t>
            </a:r>
            <a:r>
              <a:rPr lang="pt-BR" sz="2800" u="sng" dirty="0" smtClean="0">
                <a:latin typeface="+mn-lt"/>
              </a:rPr>
              <a:t>formação</a:t>
            </a:r>
            <a:r>
              <a:rPr lang="pt-BR" sz="2800" dirty="0" smtClean="0">
                <a:latin typeface="+mn-lt"/>
              </a:rPr>
              <a:t> e </a:t>
            </a:r>
            <a:r>
              <a:rPr lang="pt-BR" sz="2800" u="sng" dirty="0" smtClean="0">
                <a:latin typeface="+mn-lt"/>
              </a:rPr>
              <a:t>qualificação profissional</a:t>
            </a:r>
            <a:r>
              <a:rPr lang="pt-BR" sz="2800" dirty="0">
                <a:latin typeface="+mn-lt"/>
              </a:rPr>
              <a:t>, ações de </a:t>
            </a:r>
            <a:r>
              <a:rPr lang="pt-BR" sz="2800" u="sng" dirty="0">
                <a:latin typeface="+mn-lt"/>
              </a:rPr>
              <a:t>inclusão produtiva</a:t>
            </a:r>
            <a:r>
              <a:rPr lang="pt-BR" sz="2800" dirty="0">
                <a:latin typeface="+mn-lt"/>
              </a:rPr>
              <a:t> e serviços de </a:t>
            </a:r>
            <a:r>
              <a:rPr lang="pt-BR" sz="2800" u="sng" dirty="0">
                <a:latin typeface="+mn-lt"/>
              </a:rPr>
              <a:t>intermediação de mão de obra</a:t>
            </a:r>
          </a:p>
        </p:txBody>
      </p:sp>
      <p:sp>
        <p:nvSpPr>
          <p:cNvPr id="8" name="TextBox 6"/>
          <p:cNvSpPr txBox="1">
            <a:spLocks noChangeArrowheads="1"/>
          </p:cNvSpPr>
          <p:nvPr/>
        </p:nvSpPr>
        <p:spPr bwMode="auto">
          <a:xfrm>
            <a:off x="2211958" y="-45387"/>
            <a:ext cx="5096346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pt-BR" sz="1400" b="1" dirty="0">
                <a:solidFill>
                  <a:schemeClr val="bg1"/>
                </a:solidFill>
              </a:rPr>
              <a:t>Ministério do Desenvolvimento Social e Combate à Fome</a:t>
            </a:r>
            <a:endParaRPr lang="en-US" sz="1400" b="1" dirty="0">
              <a:solidFill>
                <a:schemeClr val="bg1"/>
              </a:solidFill>
            </a:endParaRPr>
          </a:p>
          <a:p>
            <a:pPr algn="r"/>
            <a:r>
              <a:rPr lang="pt-BR" sz="1400" b="1" dirty="0">
                <a:solidFill>
                  <a:schemeClr val="bg1"/>
                </a:solidFill>
              </a:rPr>
              <a:t>Secretaria Nacional de Assistência </a:t>
            </a:r>
            <a:r>
              <a:rPr lang="pt-BR" sz="1400" b="1" dirty="0" smtClean="0">
                <a:solidFill>
                  <a:schemeClr val="bg1"/>
                </a:solidFill>
              </a:rPr>
              <a:t>Social</a:t>
            </a:r>
          </a:p>
          <a:p>
            <a:pPr algn="r"/>
            <a:endParaRPr lang="pt-BR" sz="1400" b="1" dirty="0">
              <a:solidFill>
                <a:schemeClr val="bg1"/>
              </a:solidFill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971599" y="738937"/>
            <a:ext cx="7200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O </a:t>
            </a:r>
            <a:r>
              <a:rPr lang="pt-BR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Acessuas</a:t>
            </a:r>
            <a:r>
              <a:rPr lang="pt-B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trabalho promove: </a:t>
            </a:r>
            <a:endParaRPr lang="pt-BR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0" y="4653136"/>
            <a:ext cx="9036496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t-BR" sz="2000" b="1" i="1" dirty="0" smtClean="0">
              <a:latin typeface="+mn-lt"/>
            </a:endParaRPr>
          </a:p>
          <a:p>
            <a:pPr algn="ctr"/>
            <a:endParaRPr lang="pt-BR" sz="2000" b="1" i="1" dirty="0">
              <a:latin typeface="+mn-lt"/>
            </a:endParaRPr>
          </a:p>
          <a:p>
            <a:pPr algn="ctr"/>
            <a:r>
              <a:rPr lang="pt-BR" sz="2000" b="1" i="1" dirty="0" smtClean="0">
                <a:latin typeface="+mn-lt"/>
              </a:rPr>
              <a:t>O Programa é desenvolvido sob a gestão das Secretarias de Assistência Social dos municípios e do DF contando as Secretarias Estaduais de Assistência Social, que apoiam tecnicamente seu desenvolvimento.</a:t>
            </a:r>
          </a:p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898400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8"/>
          <p:cNvSpPr>
            <a:spLocks noChangeArrowheads="1"/>
          </p:cNvSpPr>
          <p:nvPr/>
        </p:nvSpPr>
        <p:spPr bwMode="auto">
          <a:xfrm>
            <a:off x="0" y="0"/>
            <a:ext cx="9144000" cy="620713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850" y="0"/>
            <a:ext cx="1830388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6"/>
          <p:cNvSpPr txBox="1">
            <a:spLocks noChangeArrowheads="1"/>
          </p:cNvSpPr>
          <p:nvPr/>
        </p:nvSpPr>
        <p:spPr bwMode="auto">
          <a:xfrm>
            <a:off x="2267744" y="-45387"/>
            <a:ext cx="5096346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pt-BR" sz="1400" b="1" dirty="0">
                <a:solidFill>
                  <a:schemeClr val="bg1"/>
                </a:solidFill>
              </a:rPr>
              <a:t>Ministério do Desenvolvimento Social e Combate à Fome</a:t>
            </a:r>
            <a:endParaRPr lang="en-US" sz="1400" b="1" dirty="0">
              <a:solidFill>
                <a:schemeClr val="bg1"/>
              </a:solidFill>
            </a:endParaRPr>
          </a:p>
          <a:p>
            <a:pPr algn="r"/>
            <a:r>
              <a:rPr lang="pt-BR" sz="1400" b="1" dirty="0">
                <a:solidFill>
                  <a:schemeClr val="bg1"/>
                </a:solidFill>
              </a:rPr>
              <a:t>Secretaria Nacional de Assistência </a:t>
            </a:r>
            <a:r>
              <a:rPr lang="pt-BR" sz="1400" b="1" dirty="0" smtClean="0">
                <a:solidFill>
                  <a:schemeClr val="bg1"/>
                </a:solidFill>
              </a:rPr>
              <a:t>Social</a:t>
            </a:r>
          </a:p>
          <a:p>
            <a:pPr algn="r"/>
            <a:endParaRPr lang="pt-BR" sz="1400" b="1" dirty="0">
              <a:solidFill>
                <a:schemeClr val="bg1"/>
              </a:solidFill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1187624" y="2060848"/>
            <a:ext cx="6768752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PÚBLICO: </a:t>
            </a:r>
          </a:p>
          <a:p>
            <a:pPr algn="ctr"/>
            <a:endParaRPr lang="pt-BR" sz="2800" dirty="0"/>
          </a:p>
          <a:p>
            <a:pPr algn="ctr"/>
            <a:endParaRPr lang="pt-BR" sz="2800" dirty="0" smtClean="0"/>
          </a:p>
          <a:p>
            <a:pPr algn="ctr"/>
            <a:r>
              <a:rPr lang="pt-BR" sz="2400" dirty="0" smtClean="0"/>
              <a:t>PARA QUEM É O ACESSUAS TRABALHO?</a:t>
            </a:r>
          </a:p>
          <a:p>
            <a:pPr algn="ctr"/>
            <a:endParaRPr lang="pt-BR" sz="2400" dirty="0" smtClean="0"/>
          </a:p>
          <a:p>
            <a:pPr algn="ctr"/>
            <a:r>
              <a:rPr lang="pt-BR" sz="2400" dirty="0" smtClean="0"/>
              <a:t>CARACTERÍSTICAS DESSE PÚBLICO</a:t>
            </a:r>
          </a:p>
          <a:p>
            <a:pPr algn="ctr"/>
            <a:r>
              <a:rPr lang="pt-BR" sz="2800" dirty="0" smtClean="0"/>
              <a:t> </a:t>
            </a:r>
          </a:p>
          <a:p>
            <a:pPr algn="ctr"/>
            <a:endParaRPr lang="pt-BR" sz="2800" dirty="0" smtClean="0"/>
          </a:p>
          <a:p>
            <a:pPr algn="ctr"/>
            <a:endParaRPr lang="pt-BR" sz="2800" b="1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3757335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8"/>
          <p:cNvSpPr>
            <a:spLocks noChangeArrowheads="1"/>
          </p:cNvSpPr>
          <p:nvPr/>
        </p:nvSpPr>
        <p:spPr bwMode="auto">
          <a:xfrm>
            <a:off x="0" y="0"/>
            <a:ext cx="9144000" cy="620713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850" y="0"/>
            <a:ext cx="1830388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6"/>
          <p:cNvSpPr txBox="1">
            <a:spLocks noChangeArrowheads="1"/>
          </p:cNvSpPr>
          <p:nvPr/>
        </p:nvSpPr>
        <p:spPr bwMode="auto">
          <a:xfrm>
            <a:off x="2267744" y="-45387"/>
            <a:ext cx="5096346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pt-BR" sz="1400" b="1" dirty="0">
                <a:solidFill>
                  <a:schemeClr val="bg1"/>
                </a:solidFill>
              </a:rPr>
              <a:t>Ministério do Desenvolvimento Social e Combate à Fome</a:t>
            </a:r>
            <a:endParaRPr lang="en-US" sz="1400" b="1" dirty="0">
              <a:solidFill>
                <a:schemeClr val="bg1"/>
              </a:solidFill>
            </a:endParaRPr>
          </a:p>
          <a:p>
            <a:pPr algn="r"/>
            <a:r>
              <a:rPr lang="pt-BR" sz="1400" b="1" dirty="0">
                <a:solidFill>
                  <a:schemeClr val="bg1"/>
                </a:solidFill>
              </a:rPr>
              <a:t>Secretaria Nacional de Assistência </a:t>
            </a:r>
            <a:r>
              <a:rPr lang="pt-BR" sz="1400" b="1" dirty="0" smtClean="0">
                <a:solidFill>
                  <a:schemeClr val="bg1"/>
                </a:solidFill>
              </a:rPr>
              <a:t>Social</a:t>
            </a:r>
          </a:p>
          <a:p>
            <a:pPr algn="r"/>
            <a:endParaRPr lang="pt-BR" sz="1400" b="1" dirty="0">
              <a:solidFill>
                <a:schemeClr val="bg1"/>
              </a:solidFill>
            </a:endParaRPr>
          </a:p>
        </p:txBody>
      </p:sp>
      <p:pic>
        <p:nvPicPr>
          <p:cNvPr id="2050" name="Imagem 1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937124" y="4437112"/>
            <a:ext cx="4202114" cy="241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tângulo 2"/>
          <p:cNvSpPr/>
          <p:nvPr/>
        </p:nvSpPr>
        <p:spPr>
          <a:xfrm>
            <a:off x="0" y="693277"/>
            <a:ext cx="913923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b="1" dirty="0" smtClean="0"/>
              <a:t>O </a:t>
            </a:r>
            <a:r>
              <a:rPr lang="pt-BR" b="1" dirty="0"/>
              <a:t>Programa tem como público alvo de suas ações </a:t>
            </a:r>
            <a:r>
              <a:rPr lang="pt-BR" b="1" dirty="0" smtClean="0"/>
              <a:t>populações em </a:t>
            </a:r>
            <a:r>
              <a:rPr lang="pt-BR" b="1" dirty="0"/>
              <a:t>situação de vulnerabilidade e risco social, residentes no </a:t>
            </a:r>
            <a:r>
              <a:rPr lang="pt-BR" b="1" dirty="0" smtClean="0"/>
              <a:t>município, a partir de 16 </a:t>
            </a:r>
            <a:r>
              <a:rPr lang="pt-BR" b="1" dirty="0"/>
              <a:t>anos, com prioridade para usuários de serviços, projetos, programas de transferência de renda e benefícios socioassistenciais, em especial para</a:t>
            </a:r>
            <a:r>
              <a:rPr lang="pt-BR" b="1" dirty="0" smtClean="0"/>
              <a:t>:</a:t>
            </a:r>
          </a:p>
          <a:p>
            <a:pPr algn="just"/>
            <a:endParaRPr lang="pt-BR" b="1" dirty="0"/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pt-BR" dirty="0" smtClean="0"/>
              <a:t>Famílias </a:t>
            </a:r>
            <a:r>
              <a:rPr lang="pt-BR" dirty="0"/>
              <a:t>e indivíduos com perfil do Plano Brasil Sem Miséria;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pt-BR" dirty="0"/>
              <a:t>Pessoas com deficiência beneficiárias do BPC;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pt-BR" dirty="0"/>
              <a:t>Jovens egressos do serviço de convivência </a:t>
            </a:r>
            <a:r>
              <a:rPr lang="pt-BR" dirty="0" smtClean="0"/>
              <a:t>;</a:t>
            </a:r>
            <a:endParaRPr lang="pt-BR" dirty="0"/>
          </a:p>
          <a:p>
            <a:pPr marL="285750" lvl="0" indent="-285750">
              <a:buFont typeface="Arial" pitchFamily="34" charset="0"/>
              <a:buChar char="•"/>
            </a:pPr>
            <a:r>
              <a:rPr lang="pt-BR" dirty="0"/>
              <a:t>Pessoas inscritas no CADÚNICO;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pt-BR" dirty="0"/>
              <a:t>Egressos do sistema socioeducativo;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pt-BR" dirty="0"/>
              <a:t>Famílias com presença de situação de trabalho infantil;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pt-BR" dirty="0"/>
              <a:t>População em Situação de Rua;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pt-BR" dirty="0"/>
              <a:t>Famílias com crianças em situação de acolhimento provisório;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pt-BR" dirty="0"/>
              <a:t>Adolescentes e jovens egressos do serviço de acolhimento;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pt-BR" dirty="0"/>
              <a:t>Indivíduos e famílias moradoras em territórios de risco em decorrência do tráfico de drogas;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pt-BR" dirty="0" smtClean="0"/>
              <a:t>Egressos </a:t>
            </a:r>
            <a:r>
              <a:rPr lang="pt-BR" dirty="0"/>
              <a:t>do sistema penal;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pt-BR" dirty="0"/>
              <a:t>Beneficiários do Programa Bolsa Família;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pt-BR" dirty="0"/>
              <a:t>Pessoas retiradas do trabalho escravo; 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pt-BR" dirty="0"/>
              <a:t>Mulheres vítimas de violência;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pt-BR" dirty="0" smtClean="0"/>
              <a:t>E outras situações </a:t>
            </a:r>
            <a:r>
              <a:rPr lang="pt-BR" dirty="0"/>
              <a:t>para atender especificidades territoriais. </a:t>
            </a:r>
            <a:endParaRPr lang="pt-BR" dirty="0" smtClean="0"/>
          </a:p>
          <a:p>
            <a:pPr lvl="0"/>
            <a:r>
              <a:rPr lang="pt-BR" dirty="0"/>
              <a:t> </a:t>
            </a:r>
            <a:endParaRPr lang="pt-BR" b="1" dirty="0" smtClean="0"/>
          </a:p>
          <a:p>
            <a:pPr marL="285750" lvl="0" indent="-285750">
              <a:buFont typeface="Arial" pitchFamily="34" charset="0"/>
              <a:buChar char="•"/>
            </a:pP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xmlns="" val="1188655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8"/>
          <p:cNvSpPr>
            <a:spLocks noChangeArrowheads="1"/>
          </p:cNvSpPr>
          <p:nvPr/>
        </p:nvSpPr>
        <p:spPr bwMode="auto">
          <a:xfrm>
            <a:off x="0" y="0"/>
            <a:ext cx="9144000" cy="620713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850" y="0"/>
            <a:ext cx="1830388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6"/>
          <p:cNvSpPr txBox="1">
            <a:spLocks noChangeArrowheads="1"/>
          </p:cNvSpPr>
          <p:nvPr/>
        </p:nvSpPr>
        <p:spPr bwMode="auto">
          <a:xfrm>
            <a:off x="2267744" y="-45387"/>
            <a:ext cx="5096346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pt-BR" sz="1400" b="1" dirty="0">
                <a:solidFill>
                  <a:schemeClr val="bg1"/>
                </a:solidFill>
              </a:rPr>
              <a:t>Ministério do Desenvolvimento Social e Combate à Fome</a:t>
            </a:r>
            <a:endParaRPr lang="en-US" sz="1400" b="1" dirty="0">
              <a:solidFill>
                <a:schemeClr val="bg1"/>
              </a:solidFill>
            </a:endParaRPr>
          </a:p>
          <a:p>
            <a:pPr algn="r"/>
            <a:r>
              <a:rPr lang="pt-BR" sz="1400" b="1" dirty="0">
                <a:solidFill>
                  <a:schemeClr val="bg1"/>
                </a:solidFill>
              </a:rPr>
              <a:t>Secretaria Nacional de Assistência </a:t>
            </a:r>
            <a:r>
              <a:rPr lang="pt-BR" sz="1400" b="1" dirty="0" smtClean="0">
                <a:solidFill>
                  <a:schemeClr val="bg1"/>
                </a:solidFill>
              </a:rPr>
              <a:t>Social</a:t>
            </a:r>
          </a:p>
          <a:p>
            <a:pPr algn="r"/>
            <a:endParaRPr lang="pt-BR" sz="1400" b="1" dirty="0">
              <a:solidFill>
                <a:schemeClr val="bg1"/>
              </a:solidFill>
            </a:endParaRPr>
          </a:p>
        </p:txBody>
      </p:sp>
      <p:pic>
        <p:nvPicPr>
          <p:cNvPr id="2050" name="Imagem 1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43108" y="4441825"/>
            <a:ext cx="5528394" cy="241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tângulo 1"/>
          <p:cNvSpPr/>
          <p:nvPr/>
        </p:nvSpPr>
        <p:spPr>
          <a:xfrm>
            <a:off x="251520" y="887809"/>
            <a:ext cx="871296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200" dirty="0" smtClean="0"/>
              <a:t>ATENÇÃO aos USUÁRIOS</a:t>
            </a:r>
          </a:p>
          <a:p>
            <a:pPr algn="just"/>
            <a:r>
              <a:rPr lang="pt-BR" sz="3200" dirty="0" smtClean="0"/>
              <a:t>É </a:t>
            </a:r>
            <a:r>
              <a:rPr lang="pt-BR" sz="3200" dirty="0"/>
              <a:t>fundamental que sejam levadas em </a:t>
            </a:r>
            <a:r>
              <a:rPr lang="pt-BR" sz="3200" dirty="0" smtClean="0"/>
              <a:t>conta </a:t>
            </a:r>
            <a:r>
              <a:rPr lang="pt-BR" sz="3200" dirty="0"/>
              <a:t>as relações anteriores dos usuários da assistência social com o mercado de </a:t>
            </a:r>
            <a:r>
              <a:rPr lang="pt-BR" sz="3200" dirty="0" smtClean="0"/>
              <a:t>trabalho, a </a:t>
            </a:r>
            <a:r>
              <a:rPr lang="pt-BR" sz="3200" dirty="0"/>
              <a:t>situação de desemprego – suas causas e consequências, assim como fatores positivos de protagonismo, criatividade e ambições.</a:t>
            </a:r>
          </a:p>
        </p:txBody>
      </p:sp>
    </p:spTree>
    <p:extLst>
      <p:ext uri="{BB962C8B-B14F-4D97-AF65-F5344CB8AC3E}">
        <p14:creationId xmlns:p14="http://schemas.microsoft.com/office/powerpoint/2010/main" xmlns="" val="3492914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35"/>
          <p:cNvSpPr txBox="1">
            <a:spLocks noChangeArrowheads="1"/>
          </p:cNvSpPr>
          <p:nvPr/>
        </p:nvSpPr>
        <p:spPr bwMode="auto">
          <a:xfrm>
            <a:off x="6732588" y="3644900"/>
            <a:ext cx="14398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pt-BR">
              <a:latin typeface="Arial" charset="0"/>
              <a:cs typeface="Arial" charset="0"/>
            </a:endParaRPr>
          </a:p>
        </p:txBody>
      </p:sp>
      <p:sp>
        <p:nvSpPr>
          <p:cNvPr id="4" name="Rectangle 128"/>
          <p:cNvSpPr>
            <a:spLocks noChangeArrowheads="1"/>
          </p:cNvSpPr>
          <p:nvPr/>
        </p:nvSpPr>
        <p:spPr bwMode="auto">
          <a:xfrm>
            <a:off x="0" y="0"/>
            <a:ext cx="9144000" cy="620713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pic>
        <p:nvPicPr>
          <p:cNvPr id="92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850" y="0"/>
            <a:ext cx="1830388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211958" y="-45387"/>
            <a:ext cx="5096346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pt-BR" sz="1400" b="1" dirty="0">
                <a:solidFill>
                  <a:schemeClr val="bg1"/>
                </a:solidFill>
              </a:rPr>
              <a:t>Ministério do Desenvolvimento Social e Combate à Fome</a:t>
            </a:r>
            <a:endParaRPr lang="en-US" sz="1400" b="1" dirty="0">
              <a:solidFill>
                <a:schemeClr val="bg1"/>
              </a:solidFill>
            </a:endParaRPr>
          </a:p>
          <a:p>
            <a:pPr algn="r"/>
            <a:r>
              <a:rPr lang="pt-BR" sz="1400" b="1" dirty="0">
                <a:solidFill>
                  <a:schemeClr val="bg1"/>
                </a:solidFill>
              </a:rPr>
              <a:t>Secretaria Nacional de Assistência </a:t>
            </a:r>
            <a:r>
              <a:rPr lang="pt-BR" sz="1400" b="1" dirty="0" smtClean="0">
                <a:solidFill>
                  <a:schemeClr val="bg1"/>
                </a:solidFill>
              </a:rPr>
              <a:t>Social</a:t>
            </a:r>
          </a:p>
          <a:p>
            <a:pPr algn="r"/>
            <a:endParaRPr lang="pt-BR" sz="1400" b="1" dirty="0">
              <a:solidFill>
                <a:schemeClr val="bg1"/>
              </a:solidFill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3851920" y="1619508"/>
            <a:ext cx="43204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 smtClean="0">
                <a:latin typeface="Engravers MT" pitchFamily="18" charset="0"/>
              </a:rPr>
              <a:t>ARTICULAÇÃO</a:t>
            </a:r>
            <a:endParaRPr lang="pt-BR" sz="2400" dirty="0">
              <a:latin typeface="Engravers MT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9796" y="1306373"/>
            <a:ext cx="3114092" cy="45708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tângulo 9"/>
          <p:cNvSpPr/>
          <p:nvPr/>
        </p:nvSpPr>
        <p:spPr>
          <a:xfrm>
            <a:off x="3781590" y="1306373"/>
            <a:ext cx="5110890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pt-BR" sz="2000" dirty="0" smtClean="0"/>
          </a:p>
          <a:p>
            <a:pPr algn="just"/>
            <a:endParaRPr lang="pt-BR" sz="2400" dirty="0"/>
          </a:p>
          <a:p>
            <a:pPr algn="just"/>
            <a:r>
              <a:rPr lang="pt-BR" sz="2400" dirty="0" smtClean="0"/>
              <a:t>É a integração </a:t>
            </a:r>
            <a:r>
              <a:rPr lang="pt-BR" sz="2400" dirty="0"/>
              <a:t>com outras políticas </a:t>
            </a:r>
            <a:r>
              <a:rPr lang="pt-BR" sz="2400" dirty="0" smtClean="0"/>
              <a:t>e visa </a:t>
            </a:r>
            <a:r>
              <a:rPr lang="pt-BR" sz="2400" dirty="0"/>
              <a:t>a </a:t>
            </a:r>
            <a:r>
              <a:rPr lang="pt-BR" sz="2400" u="sng" dirty="0"/>
              <a:t>superação das vulnerabilidades</a:t>
            </a:r>
            <a:r>
              <a:rPr lang="pt-BR" sz="2400" dirty="0"/>
              <a:t> sociais na perspectiva da melhoria da qualidade de vida, no que se refere ao acesso à escolarização, à promoção da saúde, dentre outras ofertas</a:t>
            </a:r>
            <a:r>
              <a:rPr lang="pt-BR" sz="2400" dirty="0" smtClean="0"/>
              <a:t>. É preciso </a:t>
            </a:r>
            <a:r>
              <a:rPr lang="pt-BR" sz="2400" dirty="0"/>
              <a:t>que a equipe conheça programas, serviços e ações de outras políticas que trabalham com o mesmo público, visando potencializar os esforços. </a:t>
            </a:r>
          </a:p>
        </p:txBody>
      </p:sp>
    </p:spTree>
    <p:extLst>
      <p:ext uri="{BB962C8B-B14F-4D97-AF65-F5344CB8AC3E}">
        <p14:creationId xmlns:p14="http://schemas.microsoft.com/office/powerpoint/2010/main" xmlns="" val="2307285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ersonalizar design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20453</TotalTime>
  <Words>2478</Words>
  <Application>Microsoft Office PowerPoint</Application>
  <PresentationFormat>Apresentação na tela (4:3)</PresentationFormat>
  <Paragraphs>332</Paragraphs>
  <Slides>29</Slides>
  <Notes>18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29</vt:i4>
      </vt:variant>
    </vt:vector>
  </HeadingPairs>
  <TitlesOfParts>
    <vt:vector size="30" baseType="lpstr">
      <vt:lpstr>Personalizar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</vt:vector>
  </TitlesOfParts>
  <Company>MDS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priscilla.maia</dc:creator>
  <cp:lastModifiedBy>aline</cp:lastModifiedBy>
  <cp:revision>795</cp:revision>
  <cp:lastPrinted>2013-07-30T17:00:59Z</cp:lastPrinted>
  <dcterms:created xsi:type="dcterms:W3CDTF">2008-02-19T18:08:41Z</dcterms:created>
  <dcterms:modified xsi:type="dcterms:W3CDTF">2013-08-08T12:09:32Z</dcterms:modified>
</cp:coreProperties>
</file>